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76" r:id="rId5"/>
    <p:sldId id="266" r:id="rId6"/>
    <p:sldId id="267" r:id="rId7"/>
    <p:sldId id="265" r:id="rId8"/>
    <p:sldId id="273" r:id="rId9"/>
    <p:sldId id="278" r:id="rId10"/>
    <p:sldId id="277" r:id="rId11"/>
    <p:sldId id="286" r:id="rId12"/>
    <p:sldId id="285" r:id="rId13"/>
    <p:sldId id="272" r:id="rId14"/>
    <p:sldId id="271" r:id="rId15"/>
    <p:sldId id="274"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C0F0"/>
    <a:srgbClr val="3F3F3F"/>
    <a:srgbClr val="FFFFFF"/>
    <a:srgbClr val="DBDDCD"/>
    <a:srgbClr val="BA8F2D"/>
    <a:srgbClr val="ACCA8D"/>
    <a:srgbClr val="558B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4AB6BA-78A8-4F60-880B-1310AB09205B}" v="4" dt="2021-04-27T04:54:44.431"/>
    <p1510:client id="{40710D2F-41D3-4E11-98B0-063661E73494}" v="364" dt="2021-04-26T20:29:03.334"/>
    <p1510:client id="{8B2BEA04-D026-8C4D-95FA-D493BF583D7C}" v="100" dt="2021-04-27T15:13:09.174"/>
    <p1510:client id="{E7E89671-9903-49B8-B8A6-0634E98B0385}" v="208" dt="2021-04-27T12:01:14.006"/>
    <p1510:client id="{F6423EA9-8AA5-441E-9A97-B3F4300CF638}" v="869" dt="2021-04-26T15:21:07.5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43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n-US"/>
              <a:t>Mean Value Comparison by Country</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Enviro Org. Member</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95F7-4C3C-9D7B-9C6AC480C8AB}"/>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95F7-4C3C-9D7B-9C6AC480C8AB}"/>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Argentina</c:v>
                </c:pt>
                <c:pt idx="1">
                  <c:v>United States</c:v>
                </c:pt>
              </c:strCache>
            </c:strRef>
          </c:cat>
          <c:val>
            <c:numRef>
              <c:f>Sheet1!$B$2:$B$3</c:f>
              <c:numCache>
                <c:formatCode>0.00</c:formatCode>
                <c:ptCount val="2"/>
                <c:pt idx="0">
                  <c:v>2.0299999999999998</c:v>
                </c:pt>
                <c:pt idx="1">
                  <c:v>1.64</c:v>
                </c:pt>
              </c:numCache>
            </c:numRef>
          </c:val>
          <c:extLst>
            <c:ext xmlns:c16="http://schemas.microsoft.com/office/drawing/2014/chart" uri="{C3380CC4-5D6E-409C-BE32-E72D297353CC}">
              <c16:uniqueId val="{00000002-95F7-4C3C-9D7B-9C6AC480C8AB}"/>
            </c:ext>
          </c:extLst>
        </c:ser>
        <c:ser>
          <c:idx val="1"/>
          <c:order val="1"/>
          <c:tx>
            <c:strRef>
              <c:f>Sheet1!$C$1</c:f>
              <c:strCache>
                <c:ptCount val="1"/>
                <c:pt idx="0">
                  <c:v>Donate to Eco Org.</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Argentina</c:v>
                </c:pt>
                <c:pt idx="1">
                  <c:v>United States</c:v>
                </c:pt>
              </c:strCache>
            </c:strRef>
          </c:cat>
          <c:val>
            <c:numRef>
              <c:f>Sheet1!$C$2:$C$3</c:f>
              <c:numCache>
                <c:formatCode>0.00</c:formatCode>
                <c:ptCount val="2"/>
                <c:pt idx="0">
                  <c:v>1.0900000000000001</c:v>
                </c:pt>
                <c:pt idx="1">
                  <c:v>1.03</c:v>
                </c:pt>
              </c:numCache>
            </c:numRef>
          </c:val>
          <c:extLst>
            <c:ext xmlns:c16="http://schemas.microsoft.com/office/drawing/2014/chart" uri="{C3380CC4-5D6E-409C-BE32-E72D297353CC}">
              <c16:uniqueId val="{00000005-95F7-4C3C-9D7B-9C6AC480C8AB}"/>
            </c:ext>
          </c:extLst>
        </c:ser>
        <c:ser>
          <c:idx val="2"/>
          <c:order val="2"/>
          <c:tx>
            <c:strRef>
              <c:f>Sheet1!$D$1</c:f>
              <c:strCache>
                <c:ptCount val="1"/>
                <c:pt idx="0">
                  <c:v>Pollution Not a Problem</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Argentina</c:v>
                </c:pt>
                <c:pt idx="1">
                  <c:v>United States</c:v>
                </c:pt>
              </c:strCache>
            </c:strRef>
          </c:cat>
          <c:val>
            <c:numRef>
              <c:f>Sheet1!$D$2:$D$3</c:f>
              <c:numCache>
                <c:formatCode>0.00</c:formatCode>
                <c:ptCount val="2"/>
                <c:pt idx="1">
                  <c:v>3</c:v>
                </c:pt>
              </c:numCache>
            </c:numRef>
          </c:val>
          <c:extLst>
            <c:ext xmlns:c16="http://schemas.microsoft.com/office/drawing/2014/chart" uri="{C3380CC4-5D6E-409C-BE32-E72D297353CC}">
              <c16:uniqueId val="{00000006-95F7-4C3C-9D7B-9C6AC480C8AB}"/>
            </c:ext>
          </c:extLst>
        </c:ser>
        <c:ser>
          <c:idx val="3"/>
          <c:order val="3"/>
          <c:tx>
            <c:strRef>
              <c:f>Sheet1!$E$1</c:f>
              <c:strCache>
                <c:ptCount val="1"/>
                <c:pt idx="0">
                  <c:v>No Confidence in Enviro Org.</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Argentina</c:v>
                </c:pt>
                <c:pt idx="1">
                  <c:v>United States</c:v>
                </c:pt>
              </c:strCache>
            </c:strRef>
          </c:cat>
          <c:val>
            <c:numRef>
              <c:f>Sheet1!$E$2:$E$3</c:f>
              <c:numCache>
                <c:formatCode>0.00</c:formatCode>
                <c:ptCount val="2"/>
                <c:pt idx="0">
                  <c:v>3.03</c:v>
                </c:pt>
                <c:pt idx="1">
                  <c:v>3.34</c:v>
                </c:pt>
              </c:numCache>
            </c:numRef>
          </c:val>
          <c:extLst>
            <c:ext xmlns:c16="http://schemas.microsoft.com/office/drawing/2014/chart" uri="{C3380CC4-5D6E-409C-BE32-E72D297353CC}">
              <c16:uniqueId val="{00000007-95F7-4C3C-9D7B-9C6AC480C8AB}"/>
            </c:ext>
          </c:extLst>
        </c:ser>
        <c:dLbls>
          <c:dLblPos val="outEnd"/>
          <c:showLegendKey val="0"/>
          <c:showVal val="1"/>
          <c:showCatName val="0"/>
          <c:showSerName val="0"/>
          <c:showPercent val="0"/>
          <c:showBubbleSize val="0"/>
        </c:dLbls>
        <c:gapWidth val="444"/>
        <c:overlap val="-90"/>
        <c:axId val="653524072"/>
        <c:axId val="653518168"/>
      </c:barChart>
      <c:catAx>
        <c:axId val="6535240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653518168"/>
        <c:crosses val="autoZero"/>
        <c:auto val="1"/>
        <c:lblAlgn val="ctr"/>
        <c:lblOffset val="100"/>
        <c:noMultiLvlLbl val="0"/>
      </c:catAx>
      <c:valAx>
        <c:axId val="653518168"/>
        <c:scaling>
          <c:orientation val="minMax"/>
        </c:scaling>
        <c:delete val="1"/>
        <c:axPos val="l"/>
        <c:title>
          <c:tx>
            <c:rich>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n-US"/>
                  <a:t>Mean Value</a:t>
                </a:r>
              </a:p>
            </c:rich>
          </c:tx>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crossAx val="6535240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3F3F3F"/>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Environmental Support </a:t>
            </a:r>
            <a:r>
              <a:rPr lang="en-US" baseline="0"/>
              <a:t>Comparison by Country </a:t>
            </a: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817466914020675"/>
          <c:y val="0.11633559869944271"/>
          <c:w val="0.86263928083488006"/>
          <c:h val="0.699311445195406"/>
        </c:manualLayout>
      </c:layout>
      <c:barChart>
        <c:barDir val="col"/>
        <c:grouping val="clustered"/>
        <c:varyColors val="0"/>
        <c:ser>
          <c:idx val="0"/>
          <c:order val="0"/>
          <c:tx>
            <c:strRef>
              <c:f>Sheet1!$B$1</c:f>
              <c:strCache>
                <c:ptCount val="1"/>
                <c:pt idx="0">
                  <c:v>Argentina </c:v>
                </c:pt>
              </c:strCache>
            </c:strRef>
          </c:tx>
          <c:spPr>
            <a:solidFill>
              <a:schemeClr val="accent1"/>
            </a:solidFill>
            <a:ln>
              <a:noFill/>
            </a:ln>
            <a:effectLst/>
          </c:spPr>
          <c:invertIfNegative val="0"/>
          <c:cat>
            <c:strRef>
              <c:f>Sheet1!$A$2:$A$4</c:f>
              <c:strCache>
                <c:ptCount val="2"/>
                <c:pt idx="0">
                  <c:v>Signing a Petition</c:v>
                </c:pt>
                <c:pt idx="1">
                  <c:v>Participating in Demonstration for Environment</c:v>
                </c:pt>
              </c:strCache>
            </c:strRef>
          </c:cat>
          <c:val>
            <c:numRef>
              <c:f>Sheet1!$B$2:$B$4</c:f>
              <c:numCache>
                <c:formatCode>General</c:formatCode>
                <c:ptCount val="3"/>
                <c:pt idx="0">
                  <c:v>2.2200000000000002</c:v>
                </c:pt>
                <c:pt idx="1">
                  <c:v>1.99</c:v>
                </c:pt>
              </c:numCache>
            </c:numRef>
          </c:val>
          <c:extLst>
            <c:ext xmlns:c16="http://schemas.microsoft.com/office/drawing/2014/chart" uri="{C3380CC4-5D6E-409C-BE32-E72D297353CC}">
              <c16:uniqueId val="{00000000-36AE-4927-82F7-CA5111764FFC}"/>
            </c:ext>
          </c:extLst>
        </c:ser>
        <c:ser>
          <c:idx val="1"/>
          <c:order val="1"/>
          <c:tx>
            <c:strRef>
              <c:f>Sheet1!$C$1</c:f>
              <c:strCache>
                <c:ptCount val="1"/>
                <c:pt idx="0">
                  <c:v>United States</c:v>
                </c:pt>
              </c:strCache>
            </c:strRef>
          </c:tx>
          <c:spPr>
            <a:solidFill>
              <a:schemeClr val="accent2"/>
            </a:solidFill>
            <a:ln>
              <a:noFill/>
            </a:ln>
            <a:effectLst/>
          </c:spPr>
          <c:invertIfNegative val="0"/>
          <c:cat>
            <c:strRef>
              <c:f>Sheet1!$A$2:$A$4</c:f>
              <c:strCache>
                <c:ptCount val="2"/>
                <c:pt idx="0">
                  <c:v>Signing a Petition</c:v>
                </c:pt>
                <c:pt idx="1">
                  <c:v>Participating in Demonstration for Environment</c:v>
                </c:pt>
              </c:strCache>
            </c:strRef>
          </c:cat>
          <c:val>
            <c:numRef>
              <c:f>Sheet1!$C$2:$C$4</c:f>
              <c:numCache>
                <c:formatCode>General</c:formatCode>
                <c:ptCount val="3"/>
                <c:pt idx="0">
                  <c:v>2.86</c:v>
                </c:pt>
                <c:pt idx="1">
                  <c:v>2.0699999999999998</c:v>
                </c:pt>
              </c:numCache>
            </c:numRef>
          </c:val>
          <c:extLst>
            <c:ext xmlns:c16="http://schemas.microsoft.com/office/drawing/2014/chart" uri="{C3380CC4-5D6E-409C-BE32-E72D297353CC}">
              <c16:uniqueId val="{00000001-36AE-4927-82F7-CA5111764FFC}"/>
            </c:ext>
          </c:extLst>
        </c:ser>
        <c:dLbls>
          <c:showLegendKey val="0"/>
          <c:showVal val="0"/>
          <c:showCatName val="0"/>
          <c:showSerName val="0"/>
          <c:showPercent val="0"/>
          <c:showBubbleSize val="0"/>
        </c:dLbls>
        <c:gapWidth val="219"/>
        <c:overlap val="-27"/>
        <c:axId val="542446672"/>
        <c:axId val="542447328"/>
      </c:barChart>
      <c:catAx>
        <c:axId val="54244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447328"/>
        <c:crosses val="autoZero"/>
        <c:auto val="1"/>
        <c:lblAlgn val="ctr"/>
        <c:lblOffset val="100"/>
        <c:noMultiLvlLbl val="0"/>
      </c:catAx>
      <c:valAx>
        <c:axId val="542447328"/>
        <c:scaling>
          <c:orientation val="minMax"/>
          <c:max val="6"/>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446672"/>
        <c:crosses val="autoZero"/>
        <c:crossBetween val="between"/>
      </c:valAx>
      <c:spPr>
        <a:noFill/>
        <a:ln>
          <a:solidFill>
            <a:schemeClr val="accent3"/>
          </a:solid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Environmental Support Comparison by Country</a:t>
            </a:r>
          </a:p>
        </c:rich>
      </c:tx>
      <c:layout>
        <c:manualLayout>
          <c:xMode val="edge"/>
          <c:yMode val="edge"/>
          <c:x val="0.28410791531842788"/>
          <c:y val="2.459230667445530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2552837344371104"/>
          <c:y val="0.21938758056239571"/>
          <c:w val="0.67456147481076989"/>
          <c:h val="0.59986468359543954"/>
        </c:manualLayout>
      </c:layout>
      <c:barChart>
        <c:barDir val="bar"/>
        <c:grouping val="clustered"/>
        <c:varyColors val="0"/>
        <c:ser>
          <c:idx val="0"/>
          <c:order val="0"/>
          <c:tx>
            <c:strRef>
              <c:f>Sheet1!$B$1</c:f>
              <c:strCache>
                <c:ptCount val="1"/>
                <c:pt idx="0">
                  <c:v>Argentina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1"/>
                <c:pt idx="0">
                  <c:v>Politics Important in Your Life</c:v>
                </c:pt>
              </c:strCache>
            </c:strRef>
          </c:cat>
          <c:val>
            <c:numRef>
              <c:f>Sheet1!$B$2:$B$3</c:f>
              <c:numCache>
                <c:formatCode>General</c:formatCode>
                <c:ptCount val="2"/>
                <c:pt idx="0">
                  <c:v>2.5099999999999998</c:v>
                </c:pt>
              </c:numCache>
            </c:numRef>
          </c:val>
          <c:extLst>
            <c:ext xmlns:c16="http://schemas.microsoft.com/office/drawing/2014/chart" uri="{C3380CC4-5D6E-409C-BE32-E72D297353CC}">
              <c16:uniqueId val="{00000000-2084-4B87-BDA4-0EA47E1A1644}"/>
            </c:ext>
          </c:extLst>
        </c:ser>
        <c:ser>
          <c:idx val="1"/>
          <c:order val="1"/>
          <c:tx>
            <c:strRef>
              <c:f>Sheet1!$C$1</c:f>
              <c:strCache>
                <c:ptCount val="1"/>
                <c:pt idx="0">
                  <c:v>United States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1"/>
                <c:pt idx="0">
                  <c:v>Politics Important in Your Life</c:v>
                </c:pt>
              </c:strCache>
            </c:strRef>
          </c:cat>
          <c:val>
            <c:numRef>
              <c:f>Sheet1!$C$2:$C$3</c:f>
              <c:numCache>
                <c:formatCode>General</c:formatCode>
                <c:ptCount val="2"/>
                <c:pt idx="0">
                  <c:v>2.8</c:v>
                </c:pt>
              </c:numCache>
            </c:numRef>
          </c:val>
          <c:extLst>
            <c:ext xmlns:c16="http://schemas.microsoft.com/office/drawing/2014/chart" uri="{C3380CC4-5D6E-409C-BE32-E72D297353CC}">
              <c16:uniqueId val="{00000001-2084-4B87-BDA4-0EA47E1A1644}"/>
            </c:ext>
          </c:extLst>
        </c:ser>
        <c:dLbls>
          <c:showLegendKey val="0"/>
          <c:showVal val="0"/>
          <c:showCatName val="0"/>
          <c:showSerName val="0"/>
          <c:showPercent val="0"/>
          <c:showBubbleSize val="0"/>
        </c:dLbls>
        <c:gapWidth val="182"/>
        <c:axId val="1526420168"/>
        <c:axId val="1526422136"/>
      </c:barChart>
      <c:catAx>
        <c:axId val="1526420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6422136"/>
        <c:crosses val="autoZero"/>
        <c:auto val="1"/>
        <c:lblAlgn val="ctr"/>
        <c:lblOffset val="100"/>
        <c:noMultiLvlLbl val="0"/>
      </c:catAx>
      <c:valAx>
        <c:axId val="1526422136"/>
        <c:scaling>
          <c:orientation val="minMax"/>
          <c:max val="6"/>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6420168"/>
        <c:crosses val="autoZero"/>
        <c:crossBetween val="between"/>
      </c:valAx>
      <c:spPr>
        <a:noFill/>
        <a:ln>
          <a:noFill/>
        </a:ln>
        <a:effectLst/>
      </c:spPr>
    </c:plotArea>
    <c:legend>
      <c:legendPos val="b"/>
      <c:layout>
        <c:manualLayout>
          <c:xMode val="edge"/>
          <c:yMode val="edge"/>
          <c:x val="0.30597064446910871"/>
          <c:y val="0.33820489070623821"/>
          <c:w val="0.50975630966158658"/>
          <c:h val="8.387590244406217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Environmental Support by Comparison</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Argentina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1"/>
                <c:pt idx="0">
                  <c:v>Interested in Politics</c:v>
                </c:pt>
              </c:strCache>
            </c:strRef>
          </c:cat>
          <c:val>
            <c:numRef>
              <c:f>Sheet1!$B$2:$B$3</c:f>
              <c:numCache>
                <c:formatCode>General</c:formatCode>
                <c:ptCount val="2"/>
                <c:pt idx="0" formatCode="0%">
                  <c:v>0.12</c:v>
                </c:pt>
              </c:numCache>
            </c:numRef>
          </c:val>
          <c:extLst>
            <c:ext xmlns:c16="http://schemas.microsoft.com/office/drawing/2014/chart" uri="{C3380CC4-5D6E-409C-BE32-E72D297353CC}">
              <c16:uniqueId val="{00000000-9FA0-4CB9-B4CA-29419EEAA096}"/>
            </c:ext>
          </c:extLst>
        </c:ser>
        <c:ser>
          <c:idx val="1"/>
          <c:order val="1"/>
          <c:tx>
            <c:strRef>
              <c:f>Sheet1!$C$1</c:f>
              <c:strCache>
                <c:ptCount val="1"/>
                <c:pt idx="0">
                  <c:v>United States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1"/>
                <c:pt idx="0">
                  <c:v>Interested in Politics</c:v>
                </c:pt>
              </c:strCache>
            </c:strRef>
          </c:cat>
          <c:val>
            <c:numRef>
              <c:f>Sheet1!$C$2:$C$3</c:f>
              <c:numCache>
                <c:formatCode>General</c:formatCode>
                <c:ptCount val="2"/>
                <c:pt idx="0" formatCode="0%">
                  <c:v>0.26</c:v>
                </c:pt>
              </c:numCache>
            </c:numRef>
          </c:val>
          <c:extLst>
            <c:ext xmlns:c16="http://schemas.microsoft.com/office/drawing/2014/chart" uri="{C3380CC4-5D6E-409C-BE32-E72D297353CC}">
              <c16:uniqueId val="{00000001-9FA0-4CB9-B4CA-29419EEAA096}"/>
            </c:ext>
          </c:extLst>
        </c:ser>
        <c:dLbls>
          <c:showLegendKey val="0"/>
          <c:showVal val="0"/>
          <c:showCatName val="0"/>
          <c:showSerName val="0"/>
          <c:showPercent val="0"/>
          <c:showBubbleSize val="0"/>
        </c:dLbls>
        <c:gapWidth val="182"/>
        <c:axId val="1331024848"/>
        <c:axId val="1331021240"/>
      </c:barChart>
      <c:catAx>
        <c:axId val="1331024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31021240"/>
        <c:crosses val="autoZero"/>
        <c:auto val="1"/>
        <c:lblAlgn val="ctr"/>
        <c:lblOffset val="100"/>
        <c:noMultiLvlLbl val="0"/>
      </c:catAx>
      <c:valAx>
        <c:axId val="1331021240"/>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31024848"/>
        <c:crosses val="autoZero"/>
        <c:crossBetween val="between"/>
      </c:valAx>
      <c:spPr>
        <a:noFill/>
        <a:ln>
          <a:noFill/>
        </a:ln>
        <a:effectLst/>
      </c:spPr>
    </c:plotArea>
    <c:legend>
      <c:legendPos val="b"/>
      <c:layout>
        <c:manualLayout>
          <c:xMode val="edge"/>
          <c:yMode val="edge"/>
          <c:x val="0.37396335846897316"/>
          <c:y val="0.29922062530897103"/>
          <c:w val="0.55903950364161137"/>
          <c:h val="7.189622943985331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Environmental</a:t>
            </a:r>
            <a:r>
              <a:rPr lang="en-US" baseline="0"/>
              <a:t> Support Comparison by Country</a:t>
            </a: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3099692392738987"/>
          <c:y val="0.12077718790614865"/>
          <c:w val="0.84528482109780378"/>
          <c:h val="0.7279032460792686"/>
        </c:manualLayout>
      </c:layout>
      <c:barChart>
        <c:barDir val="col"/>
        <c:grouping val="clustered"/>
        <c:varyColors val="0"/>
        <c:ser>
          <c:idx val="0"/>
          <c:order val="0"/>
          <c:tx>
            <c:strRef>
              <c:f>Sheet1!$B$1</c:f>
              <c:strCache>
                <c:ptCount val="1"/>
                <c:pt idx="0">
                  <c:v>Argentina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Having a Democratic Political System</c:v>
                </c:pt>
                <c:pt idx="1">
                  <c:v>Men Make Better Political Leaders</c:v>
                </c:pt>
                <c:pt idx="2">
                  <c:v>Job is the Best Way for Woman to be Independent</c:v>
                </c:pt>
              </c:strCache>
            </c:strRef>
          </c:cat>
          <c:val>
            <c:numRef>
              <c:f>Sheet1!$B$2:$B$5</c:f>
              <c:numCache>
                <c:formatCode>General</c:formatCode>
                <c:ptCount val="4"/>
                <c:pt idx="0">
                  <c:v>2.68</c:v>
                </c:pt>
                <c:pt idx="1">
                  <c:v>2.7</c:v>
                </c:pt>
                <c:pt idx="2">
                  <c:v>2.6</c:v>
                </c:pt>
              </c:numCache>
            </c:numRef>
          </c:val>
          <c:extLst>
            <c:ext xmlns:c16="http://schemas.microsoft.com/office/drawing/2014/chart" uri="{C3380CC4-5D6E-409C-BE32-E72D297353CC}">
              <c16:uniqueId val="{00000000-6585-47F3-A1AC-502163EC37DE}"/>
            </c:ext>
          </c:extLst>
        </c:ser>
        <c:ser>
          <c:idx val="1"/>
          <c:order val="1"/>
          <c:tx>
            <c:strRef>
              <c:f>Sheet1!$C$1</c:f>
              <c:strCache>
                <c:ptCount val="1"/>
                <c:pt idx="0">
                  <c:v>United States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Having a Democratic Political System</c:v>
                </c:pt>
                <c:pt idx="1">
                  <c:v>Men Make Better Political Leaders</c:v>
                </c:pt>
                <c:pt idx="2">
                  <c:v>Job is the Best Way for Woman to be Independent</c:v>
                </c:pt>
              </c:strCache>
            </c:strRef>
          </c:cat>
          <c:val>
            <c:numRef>
              <c:f>Sheet1!$C$2:$C$5</c:f>
              <c:numCache>
                <c:formatCode>General</c:formatCode>
                <c:ptCount val="4"/>
                <c:pt idx="0">
                  <c:v>2.9</c:v>
                </c:pt>
                <c:pt idx="1">
                  <c:v>2.9</c:v>
                </c:pt>
                <c:pt idx="2">
                  <c:v>2.9</c:v>
                </c:pt>
              </c:numCache>
            </c:numRef>
          </c:val>
          <c:extLst>
            <c:ext xmlns:c16="http://schemas.microsoft.com/office/drawing/2014/chart" uri="{C3380CC4-5D6E-409C-BE32-E72D297353CC}">
              <c16:uniqueId val="{00000001-6585-47F3-A1AC-502163EC37DE}"/>
            </c:ext>
          </c:extLst>
        </c:ser>
        <c:dLbls>
          <c:showLegendKey val="0"/>
          <c:showVal val="0"/>
          <c:showCatName val="0"/>
          <c:showSerName val="0"/>
          <c:showPercent val="0"/>
          <c:showBubbleSize val="0"/>
        </c:dLbls>
        <c:gapWidth val="219"/>
        <c:overlap val="-27"/>
        <c:axId val="308248176"/>
        <c:axId val="308248504"/>
      </c:barChart>
      <c:catAx>
        <c:axId val="30824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248504"/>
        <c:crosses val="autoZero"/>
        <c:auto val="1"/>
        <c:lblAlgn val="ctr"/>
        <c:lblOffset val="100"/>
        <c:noMultiLvlLbl val="0"/>
      </c:catAx>
      <c:valAx>
        <c:axId val="308248504"/>
        <c:scaling>
          <c:orientation val="minMax"/>
          <c:max val="6"/>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248176"/>
        <c:crosses val="autoZero"/>
        <c:crossBetween val="between"/>
      </c:valAx>
      <c:spPr>
        <a:noFill/>
        <a:ln>
          <a:noFill/>
        </a:ln>
        <a:effectLst/>
      </c:spPr>
    </c:plotArea>
    <c:legend>
      <c:legendPos val="b"/>
      <c:layout>
        <c:manualLayout>
          <c:xMode val="edge"/>
          <c:yMode val="edge"/>
          <c:x val="0.35386515874931962"/>
          <c:y val="0.13140029077302143"/>
          <c:w val="0.36126824242807021"/>
          <c:h val="5.428069392035425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a:t>Mean Comparison by Country</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Argentina</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Not Think of Life Purpose</c:v>
                </c:pt>
                <c:pt idx="1">
                  <c:v>My Religion Not Only Acceptable</c:v>
                </c:pt>
                <c:pt idx="2">
                  <c:v>Too Much Science</c:v>
                </c:pt>
              </c:strCache>
            </c:strRef>
          </c:cat>
          <c:val>
            <c:numRef>
              <c:f>Sheet1!$B$2:$B$4</c:f>
              <c:numCache>
                <c:formatCode>General</c:formatCode>
                <c:ptCount val="3"/>
                <c:pt idx="0">
                  <c:v>2.89</c:v>
                </c:pt>
                <c:pt idx="1">
                  <c:v>1.1100000000000001</c:v>
                </c:pt>
              </c:numCache>
            </c:numRef>
          </c:val>
          <c:extLst>
            <c:ext xmlns:c16="http://schemas.microsoft.com/office/drawing/2014/chart" uri="{C3380CC4-5D6E-409C-BE32-E72D297353CC}">
              <c16:uniqueId val="{00000000-5EE3-4A4F-A8F8-EDFF5980557D}"/>
            </c:ext>
          </c:extLst>
        </c:ser>
        <c:ser>
          <c:idx val="1"/>
          <c:order val="1"/>
          <c:tx>
            <c:strRef>
              <c:f>Sheet1!$C$1</c:f>
              <c:strCache>
                <c:ptCount val="1"/>
                <c:pt idx="0">
                  <c:v>United States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Not Think of Life Purpose</c:v>
                </c:pt>
                <c:pt idx="1">
                  <c:v>My Religion Not Only Acceptable</c:v>
                </c:pt>
                <c:pt idx="2">
                  <c:v>Too Much Science</c:v>
                </c:pt>
              </c:strCache>
            </c:strRef>
          </c:cat>
          <c:val>
            <c:numRef>
              <c:f>Sheet1!$C$2:$C$4</c:f>
              <c:numCache>
                <c:formatCode>General</c:formatCode>
                <c:ptCount val="3"/>
                <c:pt idx="0">
                  <c:v>3.3</c:v>
                </c:pt>
                <c:pt idx="1">
                  <c:v>1.21</c:v>
                </c:pt>
                <c:pt idx="2">
                  <c:v>3.09</c:v>
                </c:pt>
              </c:numCache>
            </c:numRef>
          </c:val>
          <c:extLst>
            <c:ext xmlns:c16="http://schemas.microsoft.com/office/drawing/2014/chart" uri="{C3380CC4-5D6E-409C-BE32-E72D297353CC}">
              <c16:uniqueId val="{00000001-5EE3-4A4F-A8F8-EDFF5980557D}"/>
            </c:ext>
          </c:extLst>
        </c:ser>
        <c:dLbls>
          <c:dLblPos val="outEnd"/>
          <c:showLegendKey val="0"/>
          <c:showVal val="1"/>
          <c:showCatName val="0"/>
          <c:showSerName val="0"/>
          <c:showPercent val="0"/>
          <c:showBubbleSize val="0"/>
        </c:dLbls>
        <c:gapWidth val="115"/>
        <c:overlap val="-20"/>
        <c:axId val="751862096"/>
        <c:axId val="751858816"/>
      </c:barChart>
      <c:catAx>
        <c:axId val="751862096"/>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1858816"/>
        <c:crosses val="autoZero"/>
        <c:auto val="1"/>
        <c:lblAlgn val="ctr"/>
        <c:lblOffset val="100"/>
        <c:noMultiLvlLbl val="0"/>
      </c:catAx>
      <c:valAx>
        <c:axId val="75185881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r>
                  <a:rPr lang="en-US"/>
                  <a:t>Mean Values</a:t>
                </a:r>
              </a:p>
            </c:rich>
          </c:tx>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186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3F3F3F"/>
    </a:solid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Argentina</c:v>
                </c:pt>
              </c:strCache>
            </c:strRef>
          </c:tx>
          <c:spPr>
            <a:solidFill>
              <a:srgbClr val="BA8F2D"/>
            </a:solidFill>
            <a:ln>
              <a:noFill/>
            </a:ln>
            <a:effectLst/>
          </c:spPr>
          <c:invertIfNegative val="0"/>
          <c:dPt>
            <c:idx val="1"/>
            <c:invertIfNegative val="0"/>
            <c:bubble3D val="0"/>
            <c:spPr>
              <a:solidFill>
                <a:srgbClr val="BA8F2D"/>
              </a:solidFill>
              <a:ln>
                <a:noFill/>
              </a:ln>
              <a:effectLst/>
            </c:spPr>
            <c:extLst>
              <c:ext xmlns:c16="http://schemas.microsoft.com/office/drawing/2014/chart" uri="{C3380CC4-5D6E-409C-BE32-E72D297353CC}">
                <c16:uniqueId val="{00000004-7D13-E443-8AC9-471769816D8A}"/>
              </c:ext>
            </c:extLst>
          </c:dPt>
          <c:dPt>
            <c:idx val="2"/>
            <c:invertIfNegative val="0"/>
            <c:bubble3D val="0"/>
            <c:spPr>
              <a:solidFill>
                <a:srgbClr val="BA8F2D"/>
              </a:solidFill>
              <a:ln>
                <a:noFill/>
              </a:ln>
              <a:effectLst/>
            </c:spPr>
            <c:extLst>
              <c:ext xmlns:c16="http://schemas.microsoft.com/office/drawing/2014/chart" uri="{C3380CC4-5D6E-409C-BE32-E72D297353CC}">
                <c16:uniqueId val="{00000005-7D13-E443-8AC9-471769816D8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Mother Immigrant</c:v>
                </c:pt>
                <c:pt idx="1">
                  <c:v>Father Immigrant (US only)</c:v>
                </c:pt>
                <c:pt idx="2">
                  <c:v>Unselfishness</c:v>
                </c:pt>
                <c:pt idx="3">
                  <c:v>Leisure Time</c:v>
                </c:pt>
              </c:strCache>
            </c:strRef>
          </c:cat>
          <c:val>
            <c:numRef>
              <c:f>Sheet1!$B$2:$B$5</c:f>
              <c:numCache>
                <c:formatCode>General</c:formatCode>
                <c:ptCount val="4"/>
                <c:pt idx="0">
                  <c:v>2.2999999999999998</c:v>
                </c:pt>
                <c:pt idx="2">
                  <c:v>2.9</c:v>
                </c:pt>
                <c:pt idx="3">
                  <c:v>2.8</c:v>
                </c:pt>
              </c:numCache>
            </c:numRef>
          </c:val>
          <c:extLst>
            <c:ext xmlns:c16="http://schemas.microsoft.com/office/drawing/2014/chart" uri="{C3380CC4-5D6E-409C-BE32-E72D297353CC}">
              <c16:uniqueId val="{00000000-7D13-E443-8AC9-471769816D8A}"/>
            </c:ext>
          </c:extLst>
        </c:ser>
        <c:ser>
          <c:idx val="1"/>
          <c:order val="1"/>
          <c:tx>
            <c:strRef>
              <c:f>Sheet1!$C$1</c:f>
              <c:strCache>
                <c:ptCount val="1"/>
                <c:pt idx="0">
                  <c:v>United States</c:v>
                </c:pt>
              </c:strCache>
            </c:strRef>
          </c:tx>
          <c:spPr>
            <a:solidFill>
              <a:srgbClr val="558BB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Mother Immigrant</c:v>
                </c:pt>
                <c:pt idx="1">
                  <c:v>Father Immigrant (US only)</c:v>
                </c:pt>
                <c:pt idx="2">
                  <c:v>Unselfishness</c:v>
                </c:pt>
                <c:pt idx="3">
                  <c:v>Leisure Time</c:v>
                </c:pt>
              </c:strCache>
            </c:strRef>
          </c:cat>
          <c:val>
            <c:numRef>
              <c:f>Sheet1!$C$2:$C$5</c:f>
              <c:numCache>
                <c:formatCode>General</c:formatCode>
                <c:ptCount val="4"/>
                <c:pt idx="0">
                  <c:v>2.7</c:v>
                </c:pt>
                <c:pt idx="1">
                  <c:v>2.7</c:v>
                </c:pt>
                <c:pt idx="2">
                  <c:v>2.9</c:v>
                </c:pt>
                <c:pt idx="3">
                  <c:v>2.6</c:v>
                </c:pt>
              </c:numCache>
            </c:numRef>
          </c:val>
          <c:extLst>
            <c:ext xmlns:c16="http://schemas.microsoft.com/office/drawing/2014/chart" uri="{C3380CC4-5D6E-409C-BE32-E72D297353CC}">
              <c16:uniqueId val="{00000001-7D13-E443-8AC9-471769816D8A}"/>
            </c:ext>
          </c:extLst>
        </c:ser>
        <c:dLbls>
          <c:dLblPos val="outEnd"/>
          <c:showLegendKey val="0"/>
          <c:showVal val="1"/>
          <c:showCatName val="0"/>
          <c:showSerName val="0"/>
          <c:showPercent val="0"/>
          <c:showBubbleSize val="0"/>
        </c:dLbls>
        <c:gapWidth val="219"/>
        <c:overlap val="-27"/>
        <c:axId val="1703768959"/>
        <c:axId val="1703777807"/>
      </c:barChart>
      <c:catAx>
        <c:axId val="1703768959"/>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Variables and</a:t>
                </a:r>
                <a:r>
                  <a:rPr lang="en-US" sz="1800" baseline="0"/>
                  <a:t> Mean Values by Country</a:t>
                </a:r>
                <a:endParaRPr lang="en-US" sz="1800"/>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3777807"/>
        <c:crosses val="autoZero"/>
        <c:auto val="1"/>
        <c:lblAlgn val="ctr"/>
        <c:lblOffset val="100"/>
        <c:noMultiLvlLbl val="0"/>
      </c:catAx>
      <c:valAx>
        <c:axId val="1703777807"/>
        <c:scaling>
          <c:orientation val="minMax"/>
          <c:max val="6"/>
        </c:scaling>
        <c:delete val="0"/>
        <c:axPos val="l"/>
        <c:majorGridlines>
          <c:spPr>
            <a:ln w="9525" cap="flat" cmpd="sng" algn="ctr">
              <a:solidFill>
                <a:schemeClr val="accent1">
                  <a:alpha val="50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baseline="0"/>
                  <a:t>Like me                                     No like me</a:t>
                </a:r>
                <a:endParaRPr lang="en-US" sz="1800"/>
              </a:p>
            </c:rich>
          </c:tx>
          <c:layout>
            <c:manualLayout>
              <c:xMode val="edge"/>
              <c:yMode val="edge"/>
              <c:x val="6.2500000000000003E-3"/>
              <c:y val="6.0964809241830148E-2"/>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3768959"/>
        <c:crosses val="autoZero"/>
        <c:crossBetween val="between"/>
      </c:valAx>
      <c:spPr>
        <a:solidFill>
          <a:schemeClr val="bg1">
            <a:lumMod val="75000"/>
            <a:lumOff val="25000"/>
          </a:schemeClr>
        </a:solidFill>
        <a:ln>
          <a:noFill/>
        </a:ln>
        <a:effectLst/>
      </c:spPr>
    </c:plotArea>
    <c:legend>
      <c:legendPos val="b"/>
      <c:layout>
        <c:manualLayout>
          <c:xMode val="edge"/>
          <c:yMode val="edge"/>
          <c:x val="0.26911146653543305"/>
          <c:y val="5.4393266831122861E-2"/>
          <c:w val="0.52489000984251966"/>
          <c:h val="8.2036043181837909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75000"/>
        <a:lumOff val="25000"/>
      </a:schemeClr>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0.22326</cdr:x>
      <cdr:y>0.68121</cdr:y>
    </cdr:from>
    <cdr:to>
      <cdr:x>0.34884</cdr:x>
      <cdr:y>0.87143</cdr:y>
    </cdr:to>
    <cdr:sp macro="" textlink="">
      <cdr:nvSpPr>
        <cdr:cNvPr id="2" name="TextBox 1">
          <a:extLst xmlns:a="http://schemas.openxmlformats.org/drawingml/2006/main">
            <a:ext uri="{FF2B5EF4-FFF2-40B4-BE49-F238E27FC236}">
              <a16:creationId xmlns:a16="http://schemas.microsoft.com/office/drawing/2014/main" id="{69402950-6E8E-4E36-9FF0-948AE98C119F}"/>
            </a:ext>
          </a:extLst>
        </cdr:cNvPr>
        <cdr:cNvSpPr txBox="1"/>
      </cdr:nvSpPr>
      <cdr:spPr>
        <a:xfrm xmlns:a="http://schemas.openxmlformats.org/drawingml/2006/main">
          <a:off x="1625599" y="3274704"/>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0.19225</cdr:x>
      <cdr:y>0.49511</cdr:y>
    </cdr:from>
    <cdr:to>
      <cdr:x>0.25581</cdr:x>
      <cdr:y>0.54677</cdr:y>
    </cdr:to>
    <cdr:sp macro="" textlink="">
      <cdr:nvSpPr>
        <cdr:cNvPr id="4" name="TextBox 3">
          <a:extLst xmlns:a="http://schemas.openxmlformats.org/drawingml/2006/main">
            <a:ext uri="{FF2B5EF4-FFF2-40B4-BE49-F238E27FC236}">
              <a16:creationId xmlns:a16="http://schemas.microsoft.com/office/drawing/2014/main" id="{D2748D50-1056-4D50-86D6-8267AFD62340}"/>
            </a:ext>
          </a:extLst>
        </cdr:cNvPr>
        <cdr:cNvSpPr txBox="1"/>
      </cdr:nvSpPr>
      <cdr:spPr>
        <a:xfrm xmlns:a="http://schemas.openxmlformats.org/drawingml/2006/main">
          <a:off x="1399822" y="2380059"/>
          <a:ext cx="462845" cy="24835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solidFill>
                <a:schemeClr val="tx1"/>
              </a:solidFill>
            </a:rPr>
            <a:t>2.22</a:t>
          </a:r>
        </a:p>
      </cdr:txBody>
    </cdr:sp>
  </cdr:relSizeAnchor>
  <cdr:relSizeAnchor xmlns:cdr="http://schemas.openxmlformats.org/drawingml/2006/chartDrawing">
    <cdr:from>
      <cdr:x>0.27132</cdr:x>
      <cdr:y>0.39997</cdr:y>
    </cdr:from>
    <cdr:to>
      <cdr:x>0.35659</cdr:x>
      <cdr:y>0.46283</cdr:y>
    </cdr:to>
    <cdr:sp macro="" textlink="">
      <cdr:nvSpPr>
        <cdr:cNvPr id="5" name="TextBox 4">
          <a:extLst xmlns:a="http://schemas.openxmlformats.org/drawingml/2006/main">
            <a:ext uri="{FF2B5EF4-FFF2-40B4-BE49-F238E27FC236}">
              <a16:creationId xmlns:a16="http://schemas.microsoft.com/office/drawing/2014/main" id="{262451DB-0C13-476D-94A2-5CD2ED943E36}"/>
            </a:ext>
          </a:extLst>
        </cdr:cNvPr>
        <cdr:cNvSpPr txBox="1"/>
      </cdr:nvSpPr>
      <cdr:spPr>
        <a:xfrm xmlns:a="http://schemas.openxmlformats.org/drawingml/2006/main">
          <a:off x="1975555" y="1922739"/>
          <a:ext cx="620889" cy="30214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solidFill>
                <a:schemeClr val="tx1"/>
              </a:solidFill>
            </a:rPr>
            <a:t>2.86</a:t>
          </a:r>
        </a:p>
      </cdr:txBody>
    </cdr:sp>
  </cdr:relSizeAnchor>
  <cdr:relSizeAnchor xmlns:cdr="http://schemas.openxmlformats.org/drawingml/2006/chartDrawing">
    <cdr:from>
      <cdr:x>0.47597</cdr:x>
      <cdr:y>0.51052</cdr:y>
    </cdr:from>
    <cdr:to>
      <cdr:x>0.54729</cdr:x>
      <cdr:y>0.5637</cdr:y>
    </cdr:to>
    <cdr:sp macro="" textlink="">
      <cdr:nvSpPr>
        <cdr:cNvPr id="6" name="TextBox 5">
          <a:extLst xmlns:a="http://schemas.openxmlformats.org/drawingml/2006/main">
            <a:ext uri="{FF2B5EF4-FFF2-40B4-BE49-F238E27FC236}">
              <a16:creationId xmlns:a16="http://schemas.microsoft.com/office/drawing/2014/main" id="{DEC2FC8C-A6C6-40AD-9FD7-A67D88E4675C}"/>
            </a:ext>
          </a:extLst>
        </cdr:cNvPr>
        <cdr:cNvSpPr txBox="1"/>
      </cdr:nvSpPr>
      <cdr:spPr>
        <a:xfrm xmlns:a="http://schemas.openxmlformats.org/drawingml/2006/main">
          <a:off x="3465688" y="2454153"/>
          <a:ext cx="519289" cy="25564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solidFill>
                <a:schemeClr val="tx1"/>
              </a:solidFill>
            </a:rPr>
            <a:t>1.99</a:t>
          </a:r>
        </a:p>
      </cdr:txBody>
    </cdr:sp>
  </cdr:relSizeAnchor>
  <cdr:relSizeAnchor xmlns:cdr="http://schemas.openxmlformats.org/drawingml/2006/chartDrawing">
    <cdr:from>
      <cdr:x>0.56279</cdr:x>
      <cdr:y>0.507</cdr:y>
    </cdr:from>
    <cdr:to>
      <cdr:x>0.66576</cdr:x>
      <cdr:y>0.56252</cdr:y>
    </cdr:to>
    <cdr:sp macro="" textlink="">
      <cdr:nvSpPr>
        <cdr:cNvPr id="8" name="TextBox 7">
          <a:extLst xmlns:a="http://schemas.openxmlformats.org/drawingml/2006/main">
            <a:ext uri="{FF2B5EF4-FFF2-40B4-BE49-F238E27FC236}">
              <a16:creationId xmlns:a16="http://schemas.microsoft.com/office/drawing/2014/main" id="{7723EE72-F788-4958-90E9-790FE0FE71F3}"/>
            </a:ext>
          </a:extLst>
        </cdr:cNvPr>
        <cdr:cNvSpPr txBox="1"/>
      </cdr:nvSpPr>
      <cdr:spPr>
        <a:xfrm xmlns:a="http://schemas.openxmlformats.org/drawingml/2006/main">
          <a:off x="4097866" y="2437219"/>
          <a:ext cx="749782" cy="2669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solidFill>
                <a:schemeClr val="tx1"/>
              </a:solidFill>
            </a:rPr>
            <a:t>2.07</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568052-9D72-9E43-B01B-61EC65DDC7A2}" type="datetimeFigureOut">
              <a:rPr lang="en-US" smtClean="0"/>
              <a:t>7/8/2021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1A5818-06B6-7B4F-8796-C7075D26BEF6}" type="slidenum">
              <a:rPr lang="en-US" smtClean="0"/>
              <a:t>‹#›</a:t>
            </a:fld>
            <a:endParaRPr lang="en-US"/>
          </a:p>
        </p:txBody>
      </p:sp>
    </p:spTree>
    <p:extLst>
      <p:ext uri="{BB962C8B-B14F-4D97-AF65-F5344CB8AC3E}">
        <p14:creationId xmlns:p14="http://schemas.microsoft.com/office/powerpoint/2010/main" val="784988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a:solidFill>
                  <a:schemeClr val="tx1"/>
                </a:solidFill>
                <a:effectLst/>
                <a:latin typeface="+mn-lt"/>
                <a:ea typeface="+mn-ea"/>
                <a:cs typeface="+mn-cs"/>
              </a:rPr>
              <a:t>Natalie Muyres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According to a 2018 Pew Research survey on climate change, citizens in the United States are less concerned about climate change than those in many other countries, including Argentina. The United States ranked 7 of 26, while Argentina ranked in the top 25</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quartile, or 7 of 26 countries.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Argentina, a Latin American country, was chosen as a comparison field site in preparation for field work planned that will explore climate change practices in comparison to the United States.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This presentation will summarize the research findings that explored several values in the World Values Survey to test the stated hypothesis - how neoliberal ideology influences beliefs about environmental protections.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Neoliberalism is defined as a “policy of supporting a large amount of freedom for markets, with little government control or spending, and low taxes. Many neoliberalism policies enhance the workings of free market capitalism and attempt to place limits on government spending, government regulation, and public ownership” (</a:t>
            </a:r>
            <a:r>
              <a:rPr lang="en-US" sz="1200" kern="1200" err="1">
                <a:solidFill>
                  <a:schemeClr val="tx1"/>
                </a:solidFill>
                <a:effectLst/>
                <a:latin typeface="+mn-lt"/>
                <a:ea typeface="+mn-ea"/>
                <a:cs typeface="+mn-cs"/>
              </a:rPr>
              <a:t>dictionary.cambridge.org</a:t>
            </a:r>
            <a:r>
              <a:rPr lang="en-US" sz="1200" kern="120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Neoliberal ideology is related to individualist values like personal gain, autonomy, and self-reliance – the individual, rather than the group, is the priority.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In total 47 variables were tested, 34 of them showed significance between the dependent variable for either one or both countries.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Variables with significance were grouped into six themes: environment, politics, science and technology, economics, religion and life purpose, and personal and family values.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The presentation will highlight the most significant findings. </a:t>
            </a:r>
            <a:endParaRPr lang="en-CA"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C41A5818-06B6-7B4F-8796-C7075D26BEF6}" type="slidenum">
              <a:rPr lang="en-US" smtClean="0"/>
              <a:t>2</a:t>
            </a:fld>
            <a:endParaRPr lang="en-US"/>
          </a:p>
        </p:txBody>
      </p:sp>
    </p:spTree>
    <p:extLst>
      <p:ext uri="{BB962C8B-B14F-4D97-AF65-F5344CB8AC3E}">
        <p14:creationId xmlns:p14="http://schemas.microsoft.com/office/powerpoint/2010/main" val="4162125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Natalie Muyres:</a:t>
            </a:r>
          </a:p>
          <a:p>
            <a:pPr marL="171450" indent="-171450">
              <a:buFont typeface="Arial" panose="020B0604020202020204" pitchFamily="34" charset="0"/>
              <a:buChar char="•"/>
            </a:pPr>
            <a:r>
              <a:rPr lang="en-US"/>
              <a:t>An independent T-test was run for both countries as compared to the dependent variable, “looking after the environment is important to this person”</a:t>
            </a:r>
          </a:p>
          <a:p>
            <a:pPr marL="171450" indent="-171450">
              <a:buFont typeface="Arial" panose="020B0604020202020204" pitchFamily="34" charset="0"/>
              <a:buChar char="•"/>
            </a:pPr>
            <a:r>
              <a:rPr lang="en-US"/>
              <a:t>The dependent variable is a continuous variable, and scores lower on the scale identify with caring for the environment and scores higher on the scale do not</a:t>
            </a:r>
          </a:p>
          <a:p>
            <a:pPr marL="171450" indent="-171450">
              <a:buFont typeface="Arial" panose="020B0604020202020204" pitchFamily="34" charset="0"/>
              <a:buChar char="•"/>
            </a:pPr>
            <a:r>
              <a:rPr lang="en-US"/>
              <a:t>Consistent with the 2018 Pew Research findings, Argentinian respondents identified more strongly with caring for the environment than American’s, and the results were statistically significant (p=&lt;.001)</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C41A5818-06B6-7B4F-8796-C7075D26BEF6}" type="slidenum">
              <a:rPr lang="en-US" smtClean="0"/>
              <a:t>3</a:t>
            </a:fld>
            <a:endParaRPr lang="en-US"/>
          </a:p>
        </p:txBody>
      </p:sp>
    </p:spTree>
    <p:extLst>
      <p:ext uri="{BB962C8B-B14F-4D97-AF65-F5344CB8AC3E}">
        <p14:creationId xmlns:p14="http://schemas.microsoft.com/office/powerpoint/2010/main" val="1706451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Anya Meave:</a:t>
            </a:r>
          </a:p>
          <a:p>
            <a:endParaRPr lang="en-US"/>
          </a:p>
          <a:p>
            <a:r>
              <a:rPr lang="en-US"/>
              <a:t>All variables in this section (V30, V80, V82, V122) were found to carry significance.</a:t>
            </a:r>
          </a:p>
          <a:p>
            <a:endParaRPr lang="en-US"/>
          </a:p>
          <a:p>
            <a:pPr marL="0" marR="0">
              <a:lnSpc>
                <a:spcPct val="107000"/>
              </a:lnSpc>
              <a:spcBef>
                <a:spcPts val="0"/>
              </a:spcBef>
              <a:spcAft>
                <a:spcPts val="0"/>
              </a:spcAft>
            </a:pPr>
            <a:r>
              <a:rPr lang="en-US" sz="1800">
                <a:effectLst/>
                <a:latin typeface="Times New Roman" panose="02020603050405020304" pitchFamily="18" charset="0"/>
                <a:ea typeface="Calibri" panose="020F0502020204030204" pitchFamily="34" charset="0"/>
              </a:rPr>
              <a:t>In both Argentina and the United States, participants were found to be more likely to be an active member of an environmental organization, but the U.S. displayed a slightly higher mean (M=1.64) as compared to Argentina (M=2.03). </a:t>
            </a:r>
          </a:p>
          <a:p>
            <a:pPr marL="0" marR="0">
              <a:lnSpc>
                <a:spcPct val="107000"/>
              </a:lnSpc>
              <a:spcBef>
                <a:spcPts val="0"/>
              </a:spcBef>
              <a:spcAft>
                <a:spcPts val="0"/>
              </a:spcAft>
            </a:pPr>
            <a:endParaRPr lang="en-US" sz="1800">
              <a:effectLst/>
              <a:latin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n-US" sz="1800">
                <a:effectLst/>
                <a:latin typeface="Times New Roman" panose="02020603050405020304" pitchFamily="18" charset="0"/>
                <a:ea typeface="Calibri" panose="020F0502020204030204" pitchFamily="34" charset="0"/>
                <a:cs typeface="Times New Roman" panose="02020603050405020304" pitchFamily="18" charset="0"/>
              </a:rPr>
              <a:t>A Chi-Square test conducted found that residents in the U.S. were more likely to give money to an ecological organization (29%) as compared residents in Argentina (14%).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a:effectLst/>
              <a:latin typeface="Times New Roman" panose="02020603050405020304" pitchFamily="18" charset="0"/>
            </a:endParaRPr>
          </a:p>
          <a:p>
            <a:pPr marL="0" marR="0">
              <a:lnSpc>
                <a:spcPct val="107000"/>
              </a:lnSpc>
              <a:spcBef>
                <a:spcPts val="0"/>
              </a:spcBef>
              <a:spcAft>
                <a:spcPts val="0"/>
              </a:spcAft>
            </a:pPr>
            <a:r>
              <a:rPr lang="en-US" sz="1800">
                <a:effectLst/>
                <a:latin typeface="Times New Roman" panose="02020603050405020304" pitchFamily="18" charset="0"/>
                <a:ea typeface="Calibri" panose="020F0502020204030204" pitchFamily="34" charset="0"/>
              </a:rPr>
              <a:t>Participants in both countries did not think pollution was the worst problem in the world, but the United States reflected a higher mean of disagreement (M=3.0) with this variable than Argentina (M=2.7).</a:t>
            </a:r>
          </a:p>
          <a:p>
            <a:pPr marL="0" marR="0">
              <a:lnSpc>
                <a:spcPct val="107000"/>
              </a:lnSpc>
              <a:spcBef>
                <a:spcPts val="0"/>
              </a:spcBef>
              <a:spcAft>
                <a:spcPts val="0"/>
              </a:spcAft>
            </a:pPr>
            <a:endParaRPr lang="en-US" sz="1800">
              <a:effectLst/>
              <a:latin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n-US" sz="1800">
                <a:effectLst/>
                <a:latin typeface="Times New Roman" panose="02020603050405020304" pitchFamily="18" charset="0"/>
                <a:ea typeface="Calibri" panose="020F0502020204030204" pitchFamily="34" charset="0"/>
                <a:cs typeface="Times New Roman" panose="02020603050405020304" pitchFamily="18" charset="0"/>
              </a:rPr>
              <a:t>A one-way ANOVA test was conducted to identify the significance between confidence in environmental organization in both Argentina and the United States. The test revealed that in both countries, participants had less confidence in environmental organizations with the U.S. displaying a higher mean (M=3.34) than Argentina (M=3.03).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41A5818-06B6-7B4F-8796-C7075D26BEF6}" type="slidenum">
              <a:rPr lang="en-US" smtClean="0"/>
              <a:t>4</a:t>
            </a:fld>
            <a:endParaRPr lang="en-US"/>
          </a:p>
        </p:txBody>
      </p:sp>
    </p:spTree>
    <p:extLst>
      <p:ext uri="{BB962C8B-B14F-4D97-AF65-F5344CB8AC3E}">
        <p14:creationId xmlns:p14="http://schemas.microsoft.com/office/powerpoint/2010/main" val="738488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a:latin typeface="+mn-lt"/>
              </a:rPr>
              <a:t>Ebone Fletcher </a:t>
            </a:r>
          </a:p>
          <a:p>
            <a:pPr marL="342900" marR="0" lvl="0" indent="-342900">
              <a:spcBef>
                <a:spcPts val="0"/>
              </a:spcBef>
              <a:spcAft>
                <a:spcPts val="0"/>
              </a:spcAft>
              <a:buFont typeface="Arial" panose="020B0604020202020204" pitchFamily="34" charset="0"/>
              <a:buChar char="•"/>
              <a:tabLst>
                <a:tab pos="457200" algn="l"/>
              </a:tabLst>
            </a:pPr>
            <a:r>
              <a:rPr lang="en-US" sz="1200" kern="1200" spc="70">
                <a:effectLst/>
                <a:latin typeface="Times New Roman" panose="02020603050405020304" pitchFamily="18" charset="0"/>
                <a:ea typeface="Lato" panose="020F0502020204030203"/>
                <a:cs typeface="Times New Roman" panose="02020603050405020304" pitchFamily="18" charset="0"/>
              </a:rPr>
              <a:t>Both variables </a:t>
            </a:r>
            <a:r>
              <a:rPr lang="en-US" sz="1200" kern="1200" spc="70">
                <a:effectLst/>
                <a:latin typeface="Times New Roman" panose="02020603050405020304" pitchFamily="18" charset="0"/>
                <a:ea typeface="Calibri" panose="020F0502020204030204" pitchFamily="34" charset="0"/>
                <a:cs typeface="Times New Roman" panose="02020603050405020304" pitchFamily="18" charset="0"/>
              </a:rPr>
              <a:t>V85 signing a petition and </a:t>
            </a:r>
            <a:r>
              <a:rPr lang="en-US" sz="1200" kern="1200" spc="70">
                <a:effectLst/>
                <a:latin typeface="Times New Roman" panose="02020603050405020304" pitchFamily="18" charset="0"/>
                <a:ea typeface="Lato" panose="020F0502020204030203"/>
                <a:cs typeface="Times New Roman" panose="02020603050405020304" pitchFamily="18" charset="0"/>
              </a:rPr>
              <a:t>V83 participating in a demonstration for some environmental cause were operationalized as political activities.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kern="1200" spc="70">
                <a:effectLst/>
                <a:latin typeface="Times New Roman" panose="02020603050405020304" pitchFamily="18" charset="0"/>
                <a:ea typeface="Lato" panose="020F0502020204030203"/>
                <a:cs typeface="Times New Roman" panose="02020603050405020304" pitchFamily="18" charset="0"/>
              </a:rPr>
              <a:t>It was hypothesized that respondents that reported participation in political activities in both Argentina and the U.S. would be significantly more likely to care for the environment.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kern="1200" spc="70">
                <a:effectLst/>
                <a:latin typeface="Times New Roman" panose="02020603050405020304" pitchFamily="18" charset="0"/>
                <a:ea typeface="+mn-ea"/>
                <a:cs typeface="Times New Roman" panose="02020603050405020304" pitchFamily="18" charset="0"/>
              </a:rPr>
              <a:t>Both variables were found to be significant. The lower the mean value on the scale the more the concern for the environment.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kern="1200" spc="70">
                <a:effectLst/>
                <a:latin typeface="Times New Roman" panose="02020603050405020304" pitchFamily="18" charset="0"/>
                <a:ea typeface="Calibri" panose="020F0502020204030204" pitchFamily="34" charset="0"/>
                <a:cs typeface="Times New Roman" panose="02020603050405020304" pitchFamily="18" charset="0"/>
              </a:rPr>
              <a:t>V85 signing a petition </a:t>
            </a:r>
            <a:r>
              <a:rPr lang="en-US" sz="1200" b="1" kern="1200">
                <a:effectLst/>
                <a:latin typeface="Times New Roman" panose="02020603050405020304" pitchFamily="18" charset="0"/>
                <a:ea typeface="Calibri" panose="020F0502020204030204" pitchFamily="34" charset="0"/>
                <a:cs typeface="Times New Roman" panose="02020603050405020304" pitchFamily="18" charset="0"/>
              </a:rPr>
              <a:t>US:</a:t>
            </a:r>
            <a:r>
              <a:rPr lang="en-US" sz="1200" kern="1200">
                <a:effectLst/>
                <a:latin typeface="Times New Roman" panose="02020603050405020304" pitchFamily="18" charset="0"/>
                <a:ea typeface="Calibri" panose="020F0502020204030204" pitchFamily="34" charset="0"/>
                <a:cs typeface="Times New Roman" panose="02020603050405020304" pitchFamily="18" charset="0"/>
              </a:rPr>
              <a:t> Those who identify with caring for the environment are significantly more likely to “Have done” (M=2.86). </a:t>
            </a:r>
            <a:r>
              <a:rPr lang="en-US" sz="1200" b="1" kern="1200">
                <a:effectLst/>
                <a:latin typeface="Times New Roman" panose="02020603050405020304" pitchFamily="18" charset="0"/>
                <a:ea typeface="Calibri" panose="020F0502020204030204" pitchFamily="34" charset="0"/>
                <a:cs typeface="Times New Roman" panose="02020603050405020304" pitchFamily="18" charset="0"/>
              </a:rPr>
              <a:t>Argentina</a:t>
            </a:r>
            <a:r>
              <a:rPr lang="en-US" sz="1200" kern="1200">
                <a:effectLst/>
                <a:latin typeface="Times New Roman" panose="02020603050405020304" pitchFamily="18" charset="0"/>
                <a:ea typeface="Calibri" panose="020F0502020204030204" pitchFamily="34" charset="0"/>
                <a:cs typeface="Times New Roman" panose="02020603050405020304" pitchFamily="18" charset="0"/>
              </a:rPr>
              <a:t>: Those who identify with caring for the environment are significantly more likely to “Have done” (M=2.22) </a:t>
            </a:r>
          </a:p>
          <a:p>
            <a:pPr marL="171450" indent="-171450" algn="l" rtl="0" fontAlgn="base">
              <a:buFont typeface="Arial" panose="020B0604020202020204" pitchFamily="34" charset="0"/>
              <a:buChar char="•"/>
            </a:pPr>
            <a:r>
              <a:rPr lang="en-US" sz="1200" kern="1200">
                <a:effectLst/>
                <a:latin typeface="Times New Roman" panose="02020603050405020304" pitchFamily="18" charset="0"/>
                <a:ea typeface="Times New Roman" panose="02020603050405020304" pitchFamily="18" charset="0"/>
                <a:cs typeface="Times New Roman" panose="02020603050405020304" pitchFamily="18" charset="0"/>
              </a:rPr>
              <a:t>V83 </a:t>
            </a:r>
            <a:r>
              <a:rPr kumimoji="0" lang="en-US" sz="1200" b="0" i="0" u="none" strike="noStrike" kern="1200" cap="none" spc="70" normalizeH="0" baseline="0" noProof="0">
                <a:ln>
                  <a:noFill/>
                </a:ln>
                <a:solidFill>
                  <a:prstClr val="black"/>
                </a:solidFill>
                <a:effectLst/>
                <a:uLnTx/>
                <a:uFillTx/>
                <a:latin typeface="Times New Roman" panose="02020603050405020304" pitchFamily="18" charset="0"/>
                <a:ea typeface="Lato" panose="020F0502020204030203"/>
                <a:cs typeface="Times New Roman" panose="02020603050405020304" pitchFamily="18" charset="0"/>
              </a:rPr>
              <a:t>participating in a demonstration for some environmental cause. </a:t>
            </a:r>
            <a:r>
              <a:rPr lang="en-US" sz="1800" b="1" i="0">
                <a:solidFill>
                  <a:srgbClr val="000000"/>
                </a:solidFill>
                <a:effectLst/>
                <a:latin typeface="Times New Roman" panose="02020603050405020304" pitchFamily="18" charset="0"/>
              </a:rPr>
              <a:t>Argentina:</a:t>
            </a:r>
            <a:r>
              <a:rPr lang="en-US" sz="1800" b="0" i="0">
                <a:solidFill>
                  <a:srgbClr val="000000"/>
                </a:solidFill>
                <a:effectLst/>
                <a:latin typeface="Times New Roman" panose="02020603050405020304" pitchFamily="18" charset="0"/>
              </a:rPr>
              <a:t> Yes Mean: 1.99;  </a:t>
            </a:r>
            <a:r>
              <a:rPr lang="en-US" sz="1800" b="1" i="0">
                <a:solidFill>
                  <a:srgbClr val="000000"/>
                </a:solidFill>
                <a:effectLst/>
                <a:latin typeface="Times New Roman" panose="02020603050405020304" pitchFamily="18" charset="0"/>
              </a:rPr>
              <a:t>U.S. :</a:t>
            </a:r>
            <a:r>
              <a:rPr lang="en-US" sz="1800" b="0" i="0">
                <a:solidFill>
                  <a:srgbClr val="000000"/>
                </a:solidFill>
                <a:effectLst/>
                <a:latin typeface="Times New Roman" panose="02020603050405020304" pitchFamily="18" charset="0"/>
              </a:rPr>
              <a:t> Yes Mean: 2.07</a:t>
            </a:r>
            <a:endParaRPr lang="en-US" b="0" i="0">
              <a:solidFill>
                <a:srgbClr val="000000"/>
              </a:solidFill>
              <a:effectLst/>
              <a:latin typeface="Segoe UI" panose="020B0502040204020203" pitchFamily="34" charset="0"/>
            </a:endParaRPr>
          </a:p>
          <a:p>
            <a:pPr marL="342900" marR="0" lvl="0" indent="-342900">
              <a:spcBef>
                <a:spcPts val="0"/>
              </a:spcBef>
              <a:spcAft>
                <a:spcPts val="0"/>
              </a:spcAft>
              <a:buFont typeface="Arial" panose="020B0604020202020204" pitchFamily="34" charset="0"/>
              <a:buChar char="•"/>
              <a:tabLst>
                <a:tab pos="457200" algn="l"/>
              </a:tabLst>
            </a:pP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C41A5818-06B6-7B4F-8796-C7075D26BEF6}" type="slidenum">
              <a:rPr lang="en-US" smtClean="0"/>
              <a:t>5</a:t>
            </a:fld>
            <a:endParaRPr lang="en-US"/>
          </a:p>
        </p:txBody>
      </p:sp>
    </p:spTree>
    <p:extLst>
      <p:ext uri="{BB962C8B-B14F-4D97-AF65-F5344CB8AC3E}">
        <p14:creationId xmlns:p14="http://schemas.microsoft.com/office/powerpoint/2010/main" val="1579005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Ebone Fletcher</a:t>
            </a:r>
          </a:p>
          <a:p>
            <a:pPr marL="171450" indent="-171450">
              <a:buFont typeface="Arial"/>
              <a:buChar char="•"/>
            </a:pPr>
            <a:r>
              <a:rPr lang="en"/>
              <a:t>The variables for V84 “How interested would you say you are in politics” and V7 “How important would you say politics is in your life?” were operationalized as interest in politics.</a:t>
            </a:r>
          </a:p>
          <a:p>
            <a:pPr marL="171450" indent="-171450">
              <a:buFont typeface="Arial"/>
              <a:buChar char="•"/>
            </a:pPr>
            <a:r>
              <a:rPr lang="en"/>
              <a:t>Both variables were found to be significant in the U.S. and Argentina. The findings suggest that participants that express interest in politics are also more likely to look after the environment, care for nature, and save life resources in both countries.</a:t>
            </a:r>
          </a:p>
          <a:p>
            <a:pPr marL="171450" indent="-171450">
              <a:buFont typeface="Arial"/>
              <a:buChar char="•"/>
            </a:pPr>
            <a:r>
              <a:rPr lang="en">
                <a:cs typeface="Calibri"/>
              </a:rPr>
              <a:t>Independent T-Test </a:t>
            </a:r>
            <a:r>
              <a:rPr lang="en" b="1">
                <a:cs typeface="Calibri"/>
              </a:rPr>
              <a:t>Argentina</a:t>
            </a:r>
            <a:r>
              <a:rPr lang="en">
                <a:cs typeface="Calibri"/>
              </a:rPr>
              <a:t>: V84 </a:t>
            </a:r>
            <a:r>
              <a:rPr lang="en"/>
              <a:t>(M= 2.51) </a:t>
            </a:r>
            <a:r>
              <a:rPr lang="en" b="1"/>
              <a:t>United States</a:t>
            </a:r>
            <a:r>
              <a:rPr lang="en"/>
              <a:t>: V84 (M= 2.8) </a:t>
            </a:r>
            <a:r>
              <a:rPr lang="en-US"/>
              <a:t>The lower the mean value on the scale the more the concern for the environment.</a:t>
            </a:r>
            <a:endParaRPr lang="en-US">
              <a:cs typeface="Calibri"/>
            </a:endParaRPr>
          </a:p>
          <a:p>
            <a:pPr marL="171450" indent="-171450">
              <a:buFont typeface="Arial"/>
              <a:buChar char="•"/>
            </a:pPr>
            <a:r>
              <a:rPr lang="en">
                <a:cs typeface="Calibri"/>
              </a:rPr>
              <a:t>Chi Square Test </a:t>
            </a:r>
            <a:r>
              <a:rPr lang="en" b="1">
                <a:cs typeface="Calibri"/>
              </a:rPr>
              <a:t>Argentina</a:t>
            </a:r>
            <a:r>
              <a:rPr lang="en">
                <a:cs typeface="Calibri"/>
              </a:rPr>
              <a:t>: V7 (Very Much Like Me) </a:t>
            </a:r>
            <a:r>
              <a:rPr lang="en" b="1">
                <a:cs typeface="Calibri"/>
              </a:rPr>
              <a:t>12.2</a:t>
            </a:r>
            <a:r>
              <a:rPr lang="en" b="1"/>
              <a:t>%</a:t>
            </a:r>
            <a:r>
              <a:rPr lang="en"/>
              <a:t> X2 (15, N = 999) = 49.7, p = .000  </a:t>
            </a:r>
            <a:r>
              <a:rPr lang="en" b="1"/>
              <a:t>United States</a:t>
            </a:r>
            <a:r>
              <a:rPr lang="en"/>
              <a:t>: (Very Much Like Me) </a:t>
            </a:r>
            <a:r>
              <a:rPr lang="en" b="1"/>
              <a:t>25.8%</a:t>
            </a:r>
            <a:r>
              <a:rPr lang="en"/>
              <a:t> X2 (15, N = 2181) = 55, p = .000 </a:t>
            </a:r>
            <a:endParaRPr lang="en">
              <a:cs typeface="Calibri"/>
            </a:endParaRPr>
          </a:p>
          <a:p>
            <a:endParaRPr lang="en">
              <a:cs typeface="Calibri"/>
            </a:endParaRPr>
          </a:p>
          <a:p>
            <a:pPr marL="171450" indent="-171450">
              <a:buFont typeface="Arial"/>
              <a:buChar char="•"/>
            </a:pPr>
            <a:endParaRPr lang="en">
              <a:cs typeface="Calibri"/>
            </a:endParaRPr>
          </a:p>
        </p:txBody>
      </p:sp>
      <p:sp>
        <p:nvSpPr>
          <p:cNvPr id="4" name="Slide Number Placeholder 3"/>
          <p:cNvSpPr>
            <a:spLocks noGrp="1"/>
          </p:cNvSpPr>
          <p:nvPr>
            <p:ph type="sldNum" sz="quarter" idx="5"/>
          </p:nvPr>
        </p:nvSpPr>
        <p:spPr/>
        <p:txBody>
          <a:bodyPr/>
          <a:lstStyle/>
          <a:p>
            <a:fld id="{C41A5818-06B6-7B4F-8796-C7075D26BEF6}" type="slidenum">
              <a:rPr lang="en-US" smtClean="0"/>
              <a:t>6</a:t>
            </a:fld>
            <a:endParaRPr lang="en-US"/>
          </a:p>
        </p:txBody>
      </p:sp>
    </p:spTree>
    <p:extLst>
      <p:ext uri="{BB962C8B-B14F-4D97-AF65-F5344CB8AC3E}">
        <p14:creationId xmlns:p14="http://schemas.microsoft.com/office/powerpoint/2010/main" val="2459781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Ebone Fletcher</a:t>
            </a:r>
          </a:p>
          <a:p>
            <a:pPr marL="171450" marR="0" indent="-171450">
              <a:lnSpc>
                <a:spcPct val="107000"/>
              </a:lnSpc>
              <a:spcBef>
                <a:spcPts val="0"/>
              </a:spcBef>
              <a:spcAft>
                <a:spcPts val="800"/>
              </a:spcAft>
              <a:buFont typeface="Arial" panose="020B0604020202020204" pitchFamily="34" charset="0"/>
              <a:buChar char="•"/>
            </a:pPr>
            <a:r>
              <a:rPr lang="en-US" sz="1200" spc="70">
                <a:effectLst/>
                <a:latin typeface="Times New Roman" panose="02020603050405020304" pitchFamily="18" charset="0"/>
                <a:ea typeface="Calibri" panose="020F0502020204030204" pitchFamily="34" charset="0"/>
                <a:cs typeface="Times New Roman" panose="02020603050405020304" pitchFamily="18" charset="0"/>
              </a:rPr>
              <a:t>Participants that answered “Very Good” for V130, “disagree” for V51, and “Agree” for V48 were operationalized as displaying a “left” leaning political view and hypothesized as more likely to identify with caring for the environment in both countries.</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200" kern="1200" spc="70">
                <a:effectLst/>
                <a:latin typeface="Times New Roman" panose="02020603050405020304" pitchFamily="18" charset="0"/>
                <a:ea typeface="+mn-ea"/>
                <a:cs typeface="Times New Roman" panose="02020603050405020304" pitchFamily="18" charset="0"/>
              </a:rPr>
              <a:t>All three variables were found to be significant. The lower the mean value on the scale the more the concern for the environment.</a:t>
            </a:r>
            <a:endParaRPr lang="en-US" sz="1200" spc="7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200">
                <a:effectLst/>
                <a:latin typeface="Times New Roman" panose="02020603050405020304" pitchFamily="18" charset="0"/>
                <a:ea typeface="Calibri" panose="020F0502020204030204" pitchFamily="34" charset="0"/>
                <a:cs typeface="Times New Roman" panose="02020603050405020304" pitchFamily="18" charset="0"/>
              </a:rPr>
              <a:t>The variables tested consisted of V130 “Is having a democratic political system [way of governing a country]”, V51 “On the whole, men make better political leaders than women do”, and V48 “Having a job is the best way for a woman to be an independent person”.</a:t>
            </a:r>
          </a:p>
          <a:p>
            <a:pPr marL="171450" marR="0" lvl="0" indent="-171450">
              <a:lnSpc>
                <a:spcPct val="107000"/>
              </a:lnSpc>
              <a:spcBef>
                <a:spcPts val="0"/>
              </a:spcBef>
              <a:spcAft>
                <a:spcPts val="800"/>
              </a:spcAft>
              <a:buFont typeface="Arial" panose="020B0604020202020204" pitchFamily="34" charset="0"/>
              <a:buChar char="•"/>
              <a:tabLst>
                <a:tab pos="457200" algn="l"/>
              </a:tabLst>
            </a:pPr>
            <a:r>
              <a:rPr lang="en-US" sz="1200" b="1">
                <a:effectLst/>
                <a:latin typeface="Times New Roman" panose="02020603050405020304" pitchFamily="18" charset="0"/>
                <a:ea typeface="Calibri" panose="020F0502020204030204" pitchFamily="34" charset="0"/>
                <a:cs typeface="Times New Roman" panose="02020603050405020304" pitchFamily="18" charset="0"/>
              </a:rPr>
              <a:t>U.S.</a:t>
            </a:r>
            <a:r>
              <a:rPr lang="en-US" sz="1200">
                <a:effectLst/>
                <a:latin typeface="Times New Roman" panose="02020603050405020304" pitchFamily="18" charset="0"/>
                <a:ea typeface="Calibri" panose="020F0502020204030204" pitchFamily="34" charset="0"/>
                <a:cs typeface="Times New Roman" panose="02020603050405020304" pitchFamily="18" charset="0"/>
              </a:rPr>
              <a:t> : V130 (M=2.9), V51 (M=2.9), V48 (M=2.9) </a:t>
            </a:r>
            <a:r>
              <a:rPr lang="en-US" sz="1200" b="1">
                <a:effectLst/>
                <a:latin typeface="Times New Roman" panose="02020603050405020304" pitchFamily="18" charset="0"/>
                <a:ea typeface="Calibri" panose="020F0502020204030204" pitchFamily="34" charset="0"/>
                <a:cs typeface="Times New Roman" panose="02020603050405020304" pitchFamily="18" charset="0"/>
              </a:rPr>
              <a:t>Argentina</a:t>
            </a:r>
            <a:r>
              <a:rPr lang="en-US" sz="1200">
                <a:effectLst/>
                <a:latin typeface="Times New Roman" panose="02020603050405020304" pitchFamily="18" charset="0"/>
                <a:ea typeface="Calibri" panose="020F0502020204030204" pitchFamily="34" charset="0"/>
                <a:cs typeface="Times New Roman" panose="02020603050405020304" pitchFamily="18" charset="0"/>
              </a:rPr>
              <a:t>: V130 (M=2.68), V51 (M=2.7), V48 (M=2.6)</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C41A5818-06B6-7B4F-8796-C7075D26BEF6}" type="slidenum">
              <a:rPr lang="en-US" smtClean="0"/>
              <a:t>7</a:t>
            </a:fld>
            <a:endParaRPr lang="en-US"/>
          </a:p>
        </p:txBody>
      </p:sp>
    </p:spTree>
    <p:extLst>
      <p:ext uri="{BB962C8B-B14F-4D97-AF65-F5344CB8AC3E}">
        <p14:creationId xmlns:p14="http://schemas.microsoft.com/office/powerpoint/2010/main" val="3236296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Marieke Smits</a:t>
            </a:r>
            <a:endParaRPr lang="en-US" b="1">
              <a:cs typeface="Calibri"/>
            </a:endParaRPr>
          </a:p>
          <a:p>
            <a:pPr marL="171450" indent="-171450">
              <a:buFont typeface="Arial" panose="020B0604020202020204" pitchFamily="34" charset="0"/>
              <a:buChar char="•"/>
            </a:pPr>
            <a:r>
              <a:rPr lang="en-US"/>
              <a:t>An independent T-test was run for both countries for the first two variables after recoding the independent variable for it to be dichotomous (</a:t>
            </a:r>
            <a:r>
              <a:rPr lang="en-US" err="1"/>
              <a:t>ie</a:t>
            </a:r>
            <a:r>
              <a:rPr lang="en-US"/>
              <a:t>: work important: yes/no). To test significance for non-dichotomous independent nominal variable number three ("a stable economy should take priority") a One-Way ANOVA test was run. </a:t>
            </a:r>
            <a:endParaRPr lang="en-US">
              <a:cs typeface="Calibri"/>
            </a:endParaRPr>
          </a:p>
          <a:p>
            <a:pPr marL="171450" indent="-171450">
              <a:buFont typeface="Arial" panose="020B0604020202020204" pitchFamily="34" charset="0"/>
              <a:buChar char="•"/>
            </a:pPr>
            <a:r>
              <a:rPr lang="en-US">
                <a:cs typeface="Calibri"/>
              </a:rPr>
              <a:t>The dependent variable was kept continuous and ranks self-reported levels of being caring of nature and natural resources on a scale from 1 – 10 with a lower score indicating a higher level of environmental consciousness. </a:t>
            </a:r>
          </a:p>
          <a:p>
            <a:pPr marL="171450" indent="-171450">
              <a:buFont typeface="Arial" panose="020B0604020202020204" pitchFamily="34" charset="0"/>
              <a:buChar char="•"/>
            </a:pPr>
            <a:r>
              <a:rPr lang="en-US">
                <a:cs typeface="Calibri"/>
              </a:rPr>
              <a:t>Both Americans and Argentinians that deem economic growth to be more important than the environment indicate to be less caring towards nature. Of both groups, Americans report the lowest levels of being caring for nature.</a:t>
            </a:r>
          </a:p>
          <a:p>
            <a:pPr marL="171450" indent="-171450">
              <a:buFont typeface="Arial" panose="020B0604020202020204" pitchFamily="34" charset="0"/>
              <a:buChar char="•"/>
            </a:pPr>
            <a:r>
              <a:rPr lang="en-US">
                <a:cs typeface="Calibri"/>
              </a:rPr>
              <a:t>American respondents that reported that a stable economy should be given priority over other causes in general (such as progress towards a more humane society, progress towards a society in which ideas and count more than money and the fight against crime) returned significantly higher scores indicating</a:t>
            </a:r>
            <a:r>
              <a:rPr lang="en-US"/>
              <a:t> lower levels of environmental consciousness.</a:t>
            </a:r>
            <a:r>
              <a:rPr lang="en-US">
                <a:cs typeface="Calibri"/>
              </a:rPr>
              <a:t>  </a:t>
            </a:r>
            <a:r>
              <a:rPr lang="en-US"/>
              <a:t>There was a statistically significant difference between groups as determined by one-way ANOVA (F(3, 2169) = 16.2, p=,.001). A Tukey post hoc test revealed that those valued a stable economy (M=3.04 +/- 1.28) were significantly less likely to report to be caring towards nature than respondents that prioritized a more humane society (M= 2.45 +/- 1.18) or progress towards a society in which ideas and count more than money (M= 2.65 +/- 1.27). </a:t>
            </a:r>
            <a:r>
              <a:rPr lang="en-US">
                <a:cs typeface="Calibri"/>
              </a:rPr>
              <a:t>This confirms our hypothesis that American people with a more neoliberal outlook (in which economic benefits take absolute priority) are generally less inclined to be caring for nature. This is consistent with the </a:t>
            </a:r>
            <a:r>
              <a:rPr lang="en-US"/>
              <a:t>2018 Pew Research findings which states that Argentinian respondents identify more strongly with caring for the environment than Americans. </a:t>
            </a:r>
            <a:endParaRPr lang="en-US">
              <a:cs typeface="Calibri"/>
            </a:endParaRPr>
          </a:p>
          <a:p>
            <a:pPr marL="171450" indent="-171450">
              <a:buFont typeface="Arial" panose="020B0604020202020204" pitchFamily="34" charset="0"/>
              <a:buChar char="•"/>
            </a:pPr>
            <a:r>
              <a:rPr lang="en-US">
                <a:cs typeface="Calibri"/>
              </a:rPr>
              <a:t>For variable number one ("Is work important to you in life") significance was found. However, the findings showed a positive correlation between work being valued and being caring for nature (people that indicated to value work also reported higher levels of being caring for nature). Although one could argue that this rejects our hypothesis, more research is required as valuing work is not the best way to operationalize support of neoliberal ideas. (One could value work but not be neoliberally inclined). </a:t>
            </a:r>
          </a:p>
          <a:p>
            <a:pPr marL="171450" indent="-171450">
              <a:buFont typeface="Arial" panose="020B0604020202020204" pitchFamily="34" charset="0"/>
              <a:buChar char="•"/>
            </a:pPr>
            <a:endParaRPr lang="en-US">
              <a:cs typeface="Calibri"/>
            </a:endParaRPr>
          </a:p>
        </p:txBody>
      </p:sp>
      <p:sp>
        <p:nvSpPr>
          <p:cNvPr id="4" name="Slide Number Placeholder 3"/>
          <p:cNvSpPr>
            <a:spLocks noGrp="1"/>
          </p:cNvSpPr>
          <p:nvPr>
            <p:ph type="sldNum" sz="quarter" idx="5"/>
          </p:nvPr>
        </p:nvSpPr>
        <p:spPr/>
        <p:txBody>
          <a:bodyPr/>
          <a:lstStyle/>
          <a:p>
            <a:fld id="{C41A5818-06B6-7B4F-8796-C7075D26BEF6}" type="slidenum">
              <a:rPr lang="en-US" smtClean="0"/>
              <a:t>8</a:t>
            </a:fld>
            <a:endParaRPr lang="en-US"/>
          </a:p>
        </p:txBody>
      </p:sp>
    </p:spTree>
    <p:extLst>
      <p:ext uri="{BB962C8B-B14F-4D97-AF65-F5344CB8AC3E}">
        <p14:creationId xmlns:p14="http://schemas.microsoft.com/office/powerpoint/2010/main" val="1618605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a:t>Marieke Smits</a:t>
            </a:r>
            <a:endParaRPr lang="en-US" b="1" kern="1200">
              <a:effectLst/>
            </a:endParaRPr>
          </a:p>
          <a:p>
            <a:pPr marL="171450" indent="-171450">
              <a:buFont typeface="Arial,Sans-Serif"/>
              <a:buChar char="•"/>
            </a:pPr>
            <a:r>
              <a:rPr lang="en-US"/>
              <a:t>Independent T-tests were run for </a:t>
            </a:r>
            <a:r>
              <a:rPr lang="en-US" kern="1200">
                <a:effectLst/>
              </a:rPr>
              <a:t>both countries</a:t>
            </a:r>
            <a:r>
              <a:rPr lang="en-US"/>
              <a:t> safter recoding the independent variables to be dichotomous </a:t>
            </a:r>
            <a:r>
              <a:rPr lang="en-US" kern="1200">
                <a:effectLst/>
              </a:rPr>
              <a:t>(</a:t>
            </a:r>
            <a:r>
              <a:rPr lang="en-US" err="1"/>
              <a:t>ie</a:t>
            </a:r>
            <a:r>
              <a:rPr lang="en-US"/>
              <a:t>: S&amp;T is a good thing: y/n).</a:t>
            </a:r>
            <a:r>
              <a:rPr lang="en-US" kern="1200">
                <a:effectLst/>
              </a:rPr>
              <a:t> </a:t>
            </a:r>
            <a:endParaRPr lang="en-US"/>
          </a:p>
          <a:p>
            <a:pPr marL="171450" indent="-171450">
              <a:buFont typeface="Arial,Sans-Serif"/>
              <a:buChar char="•"/>
            </a:pPr>
            <a:r>
              <a:rPr lang="en-US" kern="1200">
                <a:effectLst/>
              </a:rPr>
              <a:t>The </a:t>
            </a:r>
            <a:r>
              <a:rPr lang="en-US"/>
              <a:t>dependent variable </a:t>
            </a:r>
            <a:r>
              <a:rPr lang="en-US" kern="1200">
                <a:effectLst/>
              </a:rPr>
              <a:t>was </a:t>
            </a:r>
            <a:r>
              <a:rPr lang="en-US"/>
              <a:t>kept continuous and ranks self-reported levels of being caring of nature and natural resources on a scale from 1 – 10 with a lower score indicating a higher level </a:t>
            </a:r>
            <a:r>
              <a:rPr lang="en-US" kern="1200">
                <a:effectLst/>
              </a:rPr>
              <a:t>of </a:t>
            </a:r>
            <a:r>
              <a:rPr lang="en-US"/>
              <a:t>environmental consciousness. </a:t>
            </a:r>
            <a:endParaRPr lang="en-US">
              <a:cs typeface="Calibri" panose="020F0502020204030204"/>
            </a:endParaRPr>
          </a:p>
          <a:p>
            <a:pPr marL="171450" indent="-171450">
              <a:buFont typeface="Arial,Sans-Serif"/>
              <a:buChar char="•"/>
            </a:pPr>
            <a:r>
              <a:rPr lang="en-US"/>
              <a:t>Both Americans and </a:t>
            </a:r>
            <a:r>
              <a:rPr lang="en-US" kern="1200">
                <a:effectLst/>
              </a:rPr>
              <a:t>Argentinians </a:t>
            </a:r>
            <a:r>
              <a:rPr lang="en-US"/>
              <a:t>with a positive stance towards scientific and technological development reported significantly lower scores (indicating higher levels of being caring for nature). </a:t>
            </a:r>
            <a:endParaRPr lang="en-US">
              <a:cs typeface="Calibri" panose="020F0502020204030204"/>
            </a:endParaRPr>
          </a:p>
          <a:p>
            <a:pPr marL="171450" indent="-171450">
              <a:buFont typeface="Arial"/>
              <a:buChar char="•"/>
            </a:pPr>
            <a:r>
              <a:rPr lang="en-US"/>
              <a:t>Argentinians reported to be more caring of the environment across the board. This is consistent with the 2018 Pew Research findings which states that Argentinian respondents identify more strongly with caring for the environment than Americans. </a:t>
            </a:r>
            <a:endParaRPr lang="en-US">
              <a:cs typeface="Calibri" panose="020F0502020204030204"/>
            </a:endParaRPr>
          </a:p>
          <a:p>
            <a:pPr marL="171450" indent="-171450">
              <a:buFont typeface="Arial,Sans-Serif"/>
              <a:buChar char="•"/>
            </a:pPr>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C41A5818-06B6-7B4F-8796-C7075D26BEF6}" type="slidenum">
              <a:rPr lang="en-US" smtClean="0"/>
              <a:t>9</a:t>
            </a:fld>
            <a:endParaRPr lang="en-US"/>
          </a:p>
        </p:txBody>
      </p:sp>
    </p:spTree>
    <p:extLst>
      <p:ext uri="{BB962C8B-B14F-4D97-AF65-F5344CB8AC3E}">
        <p14:creationId xmlns:p14="http://schemas.microsoft.com/office/powerpoint/2010/main" val="738962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Anya Meave:</a:t>
            </a:r>
          </a:p>
          <a:p>
            <a:endParaRPr lang="en-US"/>
          </a:p>
          <a:p>
            <a:r>
              <a:rPr lang="en-US"/>
              <a:t>There were a total of three variables in this section (V143, V154, V194) that were found to carry significance.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Calibri" panose="020F0502020204030204" pitchFamily="34" charset="0"/>
                <a:cs typeface="Times New Roman" panose="02020603050405020304" pitchFamily="18" charset="0"/>
              </a:rPr>
              <a:t>The perception of human dependence on science and not faith was found to be significantly different between both Argentina and the United States. Participants in Argentina displayed no significance across the board while the U.S. somewhat agreed (M=3.09) that we depend too much on science and not enough on faith.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Times New Roman" panose="02020603050405020304" pitchFamily="18" charset="0"/>
                <a:ea typeface="Calibri" panose="020F0502020204030204" pitchFamily="34" charset="0"/>
                <a:cs typeface="Times New Roman" panose="02020603050405020304" pitchFamily="18" charset="0"/>
              </a:rPr>
              <a:t>A Chi-Square test revealed that Argentinians were 33% more likely to disagree their religion was the only acceptable religion. This percentage was slightly higher than the United States where 28% of participants that disagreed their religion was the only acceptable religion.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Times New Roman" panose="02020603050405020304" pitchFamily="18" charset="0"/>
                <a:ea typeface="Calibri" panose="020F0502020204030204" pitchFamily="34" charset="0"/>
                <a:cs typeface="Times New Roman" panose="02020603050405020304" pitchFamily="18" charset="0"/>
              </a:rPr>
              <a:t>Participants in Argentina and the United States rarely thought about the meaning of life. The U.S. displayed a higher mean (M=3.3) than Argentina (M=2.89) on a scale of looking after the environment and caring for nature while saving life resources.</a:t>
            </a:r>
            <a:endParaRPr lang="en-US"/>
          </a:p>
        </p:txBody>
      </p:sp>
      <p:sp>
        <p:nvSpPr>
          <p:cNvPr id="4" name="Slide Number Placeholder 3"/>
          <p:cNvSpPr>
            <a:spLocks noGrp="1"/>
          </p:cNvSpPr>
          <p:nvPr>
            <p:ph type="sldNum" sz="quarter" idx="5"/>
          </p:nvPr>
        </p:nvSpPr>
        <p:spPr/>
        <p:txBody>
          <a:bodyPr/>
          <a:lstStyle/>
          <a:p>
            <a:fld id="{C41A5818-06B6-7B4F-8796-C7075D26BEF6}" type="slidenum">
              <a:rPr lang="en-US" smtClean="0"/>
              <a:t>10</a:t>
            </a:fld>
            <a:endParaRPr lang="en-US"/>
          </a:p>
        </p:txBody>
      </p:sp>
    </p:spTree>
    <p:extLst>
      <p:ext uri="{BB962C8B-B14F-4D97-AF65-F5344CB8AC3E}">
        <p14:creationId xmlns:p14="http://schemas.microsoft.com/office/powerpoint/2010/main" val="1227937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Natalie Muyres</a:t>
            </a:r>
          </a:p>
          <a:p>
            <a:pPr marL="171450" indent="-171450">
              <a:buFont typeface="Arial" panose="020B0604020202020204" pitchFamily="34" charset="0"/>
              <a:buChar char="•"/>
            </a:pPr>
            <a:r>
              <a:rPr lang="en-US" sz="1200" kern="1200">
                <a:solidFill>
                  <a:schemeClr val="tx1"/>
                </a:solidFill>
                <a:effectLst/>
                <a:latin typeface="+mn-lt"/>
                <a:ea typeface="+mn-ea"/>
                <a:cs typeface="+mn-cs"/>
              </a:rPr>
              <a:t>Of the 34 variables that showed significance, 8 of them represented personal and family values, 3 of the 8 variables were significant in both countries.</a:t>
            </a:r>
          </a:p>
          <a:p>
            <a:pPr marL="171450" indent="-171450">
              <a:buFont typeface="Arial" panose="020B0604020202020204" pitchFamily="34" charset="0"/>
              <a:buChar char="•"/>
            </a:pPr>
            <a:r>
              <a:rPr lang="en-CA" sz="1200" kern="1200">
                <a:solidFill>
                  <a:schemeClr val="tx1"/>
                </a:solidFill>
                <a:effectLst/>
                <a:latin typeface="+mn-lt"/>
                <a:ea typeface="+mn-ea"/>
                <a:cs typeface="+mn-cs"/>
              </a:rPr>
              <a:t>The graph shows the 3 variables that were significant in both countries (p=&lt;.05). </a:t>
            </a:r>
            <a:r>
              <a:rPr lang="en-US" sz="1200" kern="1200">
                <a:solidFill>
                  <a:schemeClr val="tx1"/>
                </a:solidFill>
                <a:effectLst/>
                <a:latin typeface="+mn-lt"/>
                <a:ea typeface="+mn-ea"/>
                <a:cs typeface="+mn-cs"/>
              </a:rPr>
              <a:t>The other 5 variables were only significant in the United States. </a:t>
            </a:r>
          </a:p>
          <a:p>
            <a:pPr marL="171450" indent="-171450">
              <a:buFont typeface="Arial" panose="020B0604020202020204" pitchFamily="34" charset="0"/>
              <a:buChar char="•"/>
            </a:pPr>
            <a:r>
              <a:rPr lang="en-CA" sz="1200" b="1" kern="1200">
                <a:solidFill>
                  <a:schemeClr val="tx1"/>
                </a:solidFill>
                <a:effectLst/>
                <a:latin typeface="+mn-lt"/>
                <a:ea typeface="+mn-ea"/>
                <a:cs typeface="+mn-cs"/>
              </a:rPr>
              <a:t>Immigration</a:t>
            </a:r>
            <a:r>
              <a:rPr lang="en-CA" sz="1200" kern="1200">
                <a:solidFill>
                  <a:schemeClr val="tx1"/>
                </a:solidFill>
                <a:effectLst/>
                <a:latin typeface="+mn-lt"/>
                <a:ea typeface="+mn-ea"/>
                <a:cs typeface="+mn-cs"/>
              </a:rPr>
              <a:t>: The environment was valued if both parents of Argentinians were immigrants, but only if fathers were immigrants to Americans. It can be hypothesized that values about the environment have been passed to children of immigrants.</a:t>
            </a:r>
          </a:p>
          <a:p>
            <a:pPr marL="171450" indent="-171450">
              <a:buFont typeface="Arial" panose="020B0604020202020204" pitchFamily="34" charset="0"/>
              <a:buChar char="•"/>
            </a:pPr>
            <a:r>
              <a:rPr lang="en-CA" sz="1200" kern="1200">
                <a:solidFill>
                  <a:schemeClr val="tx1"/>
                </a:solidFill>
                <a:effectLst/>
                <a:latin typeface="+mn-lt"/>
                <a:ea typeface="+mn-ea"/>
                <a:cs typeface="+mn-cs"/>
              </a:rPr>
              <a:t>Immigrants in both countries are normally from neighboring and poorer countries where neoliberal policies have caused disruptions to government, social supports, and job markets. Mass agriculture by multinational corporations and deregulation is an example. </a:t>
            </a:r>
            <a:r>
              <a:rPr lang="en-CA" sz="1200">
                <a:latin typeface="Century Gothic" panose="020B0502020202020204" pitchFamily="34" charset="0"/>
              </a:rPr>
              <a:t>More research is needed to investigate the link between immigration and care for the environment in origin countries impacted by neoliberal policy and actions</a:t>
            </a:r>
            <a:r>
              <a:rPr lang="en-CA" sz="1200" kern="1200">
                <a:solidFill>
                  <a:schemeClr val="tx1"/>
                </a:solidFill>
                <a:effectLst/>
                <a:latin typeface="+mn-lt"/>
                <a:ea typeface="+mn-ea"/>
                <a:cs typeface="+mn-cs"/>
              </a:rPr>
              <a:t>. </a:t>
            </a:r>
          </a:p>
          <a:p>
            <a:pPr marL="171450" indent="-171450">
              <a:buFont typeface="Arial" panose="020B0604020202020204" pitchFamily="34" charset="0"/>
              <a:buChar char="•"/>
            </a:pPr>
            <a:r>
              <a:rPr lang="en-CA" sz="1200" kern="1200">
                <a:solidFill>
                  <a:schemeClr val="tx1"/>
                </a:solidFill>
                <a:effectLst/>
                <a:latin typeface="+mn-lt"/>
                <a:ea typeface="+mn-ea"/>
                <a:cs typeface="+mn-cs"/>
              </a:rPr>
              <a:t>“</a:t>
            </a:r>
            <a:r>
              <a:rPr lang="en-CA" sz="1200" b="1" kern="1200">
                <a:solidFill>
                  <a:schemeClr val="tx1"/>
                </a:solidFill>
                <a:effectLst/>
                <a:latin typeface="+mn-lt"/>
                <a:ea typeface="+mn-ea"/>
                <a:cs typeface="+mn-cs"/>
              </a:rPr>
              <a:t>Unselfishness</a:t>
            </a:r>
            <a:r>
              <a:rPr lang="en-CA" sz="1200" kern="1200">
                <a:solidFill>
                  <a:schemeClr val="tx1"/>
                </a:solidFill>
                <a:effectLst/>
                <a:latin typeface="+mn-lt"/>
                <a:ea typeface="+mn-ea"/>
                <a:cs typeface="+mn-cs"/>
              </a:rPr>
              <a:t>”: Argentinian and American respondents who mentioned being “unselfish” as an important characteristic to teach children were equally likely to identify with caring for the environment. However, not shown on the slide, in Argentina, those who did not mention “unselfishness” identified with caring for the environment even more (m=2.6 vs. m=2.9). Unselfishness is translated as “generous” in Spanish, the primary language in Argentina. Are the results related to translation? Or are Argentinian’s less ”individualist” in general and caring for the environment is common.</a:t>
            </a:r>
          </a:p>
          <a:p>
            <a:pPr marL="171450" indent="-171450">
              <a:buFont typeface="Arial" panose="020B0604020202020204" pitchFamily="34" charset="0"/>
              <a:buChar char="•"/>
            </a:pPr>
            <a:r>
              <a:rPr lang="en-CA" sz="1200" b="1" kern="1200">
                <a:solidFill>
                  <a:schemeClr val="tx1"/>
                </a:solidFill>
                <a:effectLst/>
                <a:latin typeface="+mn-lt"/>
                <a:ea typeface="+mn-ea"/>
                <a:cs typeface="+mn-cs"/>
              </a:rPr>
              <a:t>Leisure</a:t>
            </a:r>
            <a:r>
              <a:rPr lang="en-CA" sz="1200" kern="1200">
                <a:solidFill>
                  <a:schemeClr val="tx1"/>
                </a:solidFill>
                <a:effectLst/>
                <a:latin typeface="+mn-lt"/>
                <a:ea typeface="+mn-ea"/>
                <a:cs typeface="+mn-cs"/>
              </a:rPr>
              <a:t>: Lastly and not surprising, both countries reported a greater care for the environment when they also valued leisure time. Leisure time can include being in nature and can also be related to community values. Neoliberal values of profit at all costs and deregulation can have negative impacts on the environment.</a:t>
            </a:r>
          </a:p>
          <a:p>
            <a:pPr marL="171450" indent="-171450">
              <a:buFont typeface="Arial" panose="020B0604020202020204" pitchFamily="34" charset="0"/>
              <a:buChar char="•"/>
            </a:pPr>
            <a:r>
              <a:rPr lang="en-CA" sz="1200" kern="1200">
                <a:solidFill>
                  <a:schemeClr val="tx1"/>
                </a:solidFill>
                <a:effectLst/>
                <a:latin typeface="+mn-lt"/>
                <a:ea typeface="+mn-ea"/>
                <a:cs typeface="+mn-cs"/>
              </a:rPr>
              <a:t>It appears each of these significant variables support the hypothesis that environmental care may be related to less prominent neoliberal values (p=&lt;.05).</a:t>
            </a:r>
          </a:p>
          <a:p>
            <a:endParaRPr lang="en-US"/>
          </a:p>
        </p:txBody>
      </p:sp>
      <p:sp>
        <p:nvSpPr>
          <p:cNvPr id="4" name="Slide Number Placeholder 3"/>
          <p:cNvSpPr>
            <a:spLocks noGrp="1"/>
          </p:cNvSpPr>
          <p:nvPr>
            <p:ph type="sldNum" sz="quarter" idx="5"/>
          </p:nvPr>
        </p:nvSpPr>
        <p:spPr/>
        <p:txBody>
          <a:bodyPr/>
          <a:lstStyle/>
          <a:p>
            <a:fld id="{C41A5818-06B6-7B4F-8796-C7075D26BEF6}" type="slidenum">
              <a:rPr lang="en-US" smtClean="0"/>
              <a:t>11</a:t>
            </a:fld>
            <a:endParaRPr lang="en-US"/>
          </a:p>
        </p:txBody>
      </p:sp>
    </p:spTree>
    <p:extLst>
      <p:ext uri="{BB962C8B-B14F-4D97-AF65-F5344CB8AC3E}">
        <p14:creationId xmlns:p14="http://schemas.microsoft.com/office/powerpoint/2010/main" val="1517627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t>When both parents of Argentinian respondents and fathers of American respondents are immigrants, the respondent is more likely to care for the environment (p=&lt;.05). Immigration in Argentina is predominately from neighboring poorer countries like Paraguay and Bolivia, and in the US, from Mexico. It</a:t>
            </a:r>
            <a:r>
              <a:rPr lang="en-US" sz="1200" kern="1200">
                <a:solidFill>
                  <a:schemeClr val="tx1"/>
                </a:solidFill>
                <a:effectLst/>
                <a:latin typeface="+mn-lt"/>
                <a:ea typeface="+mn-ea"/>
                <a:cs typeface="+mn-cs"/>
              </a:rPr>
              <a:t> can be hypothesized that immigration is influenced by access to jobs, land rights, and environmental impacts by large corporations and deregulation in the origin country. It appears immigrant parents pass on their care for the environment to their children, but more research is required. (Natalie)</a:t>
            </a:r>
          </a:p>
          <a:p>
            <a:pPr marL="228600" indent="-228600">
              <a:buAutoNum type="arabicPeriod"/>
              <a:defRPr/>
            </a:pPr>
            <a:r>
              <a:rPr lang="en-US">
                <a:latin typeface="Calibri"/>
                <a:ea typeface="Calibri" panose="020F0502020204030204" pitchFamily="34" charset="0"/>
                <a:cs typeface="Calibri"/>
              </a:rPr>
              <a:t>Participants in both countries with a significant interest and engagement in politics were found to report more environmental support. However, Argentina was shown to be more supportive of caring for the environment in all the politically related tests shown here when compared to the United States. (Ebone)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800">
                <a:effectLst/>
                <a:latin typeface="Times New Roman" panose="02020603050405020304" pitchFamily="18" charset="0"/>
                <a:ea typeface="Calibri" panose="020F0502020204030204" pitchFamily="34" charset="0"/>
                <a:cs typeface="Times New Roman" panose="02020603050405020304" pitchFamily="18" charset="0"/>
              </a:rPr>
              <a:t>Participants in both Argentina and the United States were more inclined to contribute time and money to environmental organizations. However, their actions did not equate to having faith in the groups wholeheartedly. (Anya)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800">
                <a:effectLst/>
                <a:latin typeface="Times New Roman" panose="02020603050405020304" pitchFamily="18" charset="0"/>
                <a:ea typeface="Calibri" panose="020F0502020204030204" pitchFamily="34" charset="0"/>
                <a:cs typeface="Times New Roman" panose="02020603050405020304" pitchFamily="18" charset="0"/>
              </a:rPr>
              <a:t>Respondents that favor looking after the environment in both countries did not agree that only one religion reigns supreme, nor that it is important to ponder the meaning of life. Additionally, although not significant in Argentina, participants in the United States slightly agreed that humans depend too much on science and not enough on faith. (Anya)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kern="120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CA" sz="1200" kern="1200">
              <a:solidFill>
                <a:schemeClr val="tx1"/>
              </a:solidFill>
              <a:effectLst/>
              <a:latin typeface="+mn-lt"/>
              <a:ea typeface="+mn-ea"/>
              <a:cs typeface="+mn-cs"/>
            </a:endParaRPr>
          </a:p>
          <a:p>
            <a:pPr marL="228600" indent="-228600">
              <a:buFont typeface="+mj-lt"/>
              <a:buAutoNum type="arabicPeriod"/>
            </a:pPr>
            <a:endParaRPr lang="en-US"/>
          </a:p>
        </p:txBody>
      </p:sp>
      <p:sp>
        <p:nvSpPr>
          <p:cNvPr id="4" name="Slide Number Placeholder 3"/>
          <p:cNvSpPr>
            <a:spLocks noGrp="1"/>
          </p:cNvSpPr>
          <p:nvPr>
            <p:ph type="sldNum" sz="quarter" idx="5"/>
          </p:nvPr>
        </p:nvSpPr>
        <p:spPr/>
        <p:txBody>
          <a:bodyPr/>
          <a:lstStyle/>
          <a:p>
            <a:fld id="{C41A5818-06B6-7B4F-8796-C7075D26BEF6}" type="slidenum">
              <a:rPr lang="en-US" smtClean="0"/>
              <a:t>12</a:t>
            </a:fld>
            <a:endParaRPr lang="en-US"/>
          </a:p>
        </p:txBody>
      </p:sp>
    </p:spTree>
    <p:extLst>
      <p:ext uri="{BB962C8B-B14F-4D97-AF65-F5344CB8AC3E}">
        <p14:creationId xmlns:p14="http://schemas.microsoft.com/office/powerpoint/2010/main" val="2246578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effectLst/>
                <a:latin typeface="Times New Roman" panose="02020603050405020304" pitchFamily="18" charset="0"/>
                <a:ea typeface="Calibri" panose="020F0502020204030204" pitchFamily="34" charset="0"/>
                <a:cs typeface="Times New Roman" panose="02020603050405020304" pitchFamily="18" charset="0"/>
              </a:rPr>
              <a:t>The research team did not find any correlations between variables, but feel that gender/sex and age might be a way to analyze the data further and may find correlation between variables using demographics. (Natalie)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effectLst/>
                <a:latin typeface="Times New Roman" panose="02020603050405020304" pitchFamily="18" charset="0"/>
                <a:ea typeface="Calibri" panose="020F0502020204030204" pitchFamily="34" charset="0"/>
                <a:cs typeface="Times New Roman" panose="02020603050405020304" pitchFamily="18" charset="0"/>
              </a:rPr>
              <a:t>Immigrant parents seem to pass on a care for the environment. Origin country dynamics, including neoliberal policies or existing values about the environment could be investigated further as contributing factors. (Natalie)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effectLst/>
                <a:latin typeface="Times New Roman" panose="02020603050405020304" pitchFamily="18" charset="0"/>
                <a:ea typeface="Calibri" panose="020F0502020204030204" pitchFamily="34" charset="0"/>
                <a:cs typeface="Times New Roman" panose="02020603050405020304" pitchFamily="18" charset="0"/>
              </a:rPr>
              <a:t>Researchers may consider surveying residents in rural and urban areas to understand how their personal beliefs align with the notion of looking after the environment and caring for nature while saving life resources to further understand if both countries share similar views based on geographic area. (Anya)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effectLst/>
                <a:latin typeface="Times New Roman" panose="02020603050405020304" pitchFamily="18" charset="0"/>
                <a:ea typeface="Calibri" panose="020F0502020204030204" pitchFamily="34" charset="0"/>
                <a:cs typeface="Times New Roman" panose="02020603050405020304" pitchFamily="18" charset="0"/>
              </a:rPr>
              <a:t>Adding occupation type to the survey may help researchers understand the relationship employees in various lines of work have with the environment and whether they deem looking after the environment and caring for nature a priority. (Anya)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800">
                <a:latin typeface="Times New Roman"/>
                <a:cs typeface="Times New Roman"/>
              </a:rPr>
              <a:t>The survey could include questions that specifically address the political structure in Argentina to better understand why politics is so closely tied to caring for the environment. (Ebone)</a:t>
            </a:r>
          </a:p>
          <a:p>
            <a:pPr marL="171450" indent="-171450">
              <a:buFont typeface="Arial" panose="020B0604020202020204" pitchFamily="34" charset="0"/>
              <a:buChar char="•"/>
            </a:pPr>
            <a:endParaRPr lang="en-US" sz="1800">
              <a:latin typeface="Times New Roman"/>
              <a:cs typeface="Times New Roman"/>
            </a:endParaRPr>
          </a:p>
        </p:txBody>
      </p:sp>
      <p:sp>
        <p:nvSpPr>
          <p:cNvPr id="4" name="Slide Number Placeholder 3"/>
          <p:cNvSpPr>
            <a:spLocks noGrp="1"/>
          </p:cNvSpPr>
          <p:nvPr>
            <p:ph type="sldNum" sz="quarter" idx="5"/>
          </p:nvPr>
        </p:nvSpPr>
        <p:spPr/>
        <p:txBody>
          <a:bodyPr/>
          <a:lstStyle/>
          <a:p>
            <a:fld id="{C41A5818-06B6-7B4F-8796-C7075D26BEF6}" type="slidenum">
              <a:rPr lang="en-US" smtClean="0"/>
              <a:t>13</a:t>
            </a:fld>
            <a:endParaRPr lang="en-US"/>
          </a:p>
        </p:txBody>
      </p:sp>
    </p:spTree>
    <p:extLst>
      <p:ext uri="{BB962C8B-B14F-4D97-AF65-F5344CB8AC3E}">
        <p14:creationId xmlns:p14="http://schemas.microsoft.com/office/powerpoint/2010/main" val="41898850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51B8D-2D56-544A-90BD-11D95F0E3D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A172FB-A9B4-A246-AD73-A2DB6E8DDA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335C50-DB50-0C47-9398-DEF2494D4B19}"/>
              </a:ext>
            </a:extLst>
          </p:cNvPr>
          <p:cNvSpPr>
            <a:spLocks noGrp="1"/>
          </p:cNvSpPr>
          <p:nvPr>
            <p:ph type="dt" sz="half" idx="10"/>
          </p:nvPr>
        </p:nvSpPr>
        <p:spPr/>
        <p:txBody>
          <a:bodyPr/>
          <a:lstStyle/>
          <a:p>
            <a:fld id="{A2DF7CA2-5E25-5C43-B49E-DFFF4FA75338}" type="datetimeFigureOut">
              <a:rPr lang="en-US" smtClean="0"/>
              <a:t>7/8/2021</a:t>
            </a:fld>
            <a:endParaRPr lang="en-US"/>
          </a:p>
        </p:txBody>
      </p:sp>
      <p:sp>
        <p:nvSpPr>
          <p:cNvPr id="5" name="Footer Placeholder 4">
            <a:extLst>
              <a:ext uri="{FF2B5EF4-FFF2-40B4-BE49-F238E27FC236}">
                <a16:creationId xmlns:a16="http://schemas.microsoft.com/office/drawing/2014/main" id="{02AC45DD-AD34-E348-BACB-5B28C2CC1A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4C4C78-D2D0-4C4D-9EC3-9A96A1186F94}"/>
              </a:ext>
            </a:extLst>
          </p:cNvPr>
          <p:cNvSpPr>
            <a:spLocks noGrp="1"/>
          </p:cNvSpPr>
          <p:nvPr>
            <p:ph type="sldNum" sz="quarter" idx="12"/>
          </p:nvPr>
        </p:nvSpPr>
        <p:spPr/>
        <p:txBody>
          <a:bodyPr/>
          <a:lstStyle/>
          <a:p>
            <a:fld id="{8C02131B-44DE-C543-A043-ABC38AF56DF5}" type="slidenum">
              <a:rPr lang="en-US" smtClean="0"/>
              <a:t>‹#›</a:t>
            </a:fld>
            <a:endParaRPr lang="en-US"/>
          </a:p>
        </p:txBody>
      </p:sp>
      <p:pic>
        <p:nvPicPr>
          <p:cNvPr id="8" name="Picture 7" descr="A picture containing tree, outdoor, plant, area&#10;&#10;Description automatically generated">
            <a:extLst>
              <a:ext uri="{FF2B5EF4-FFF2-40B4-BE49-F238E27FC236}">
                <a16:creationId xmlns:a16="http://schemas.microsoft.com/office/drawing/2014/main" id="{3CD6E277-BAEC-5448-9A6E-32823EA65AFE}"/>
              </a:ext>
            </a:extLst>
          </p:cNvPr>
          <p:cNvPicPr>
            <a:picLocks noChangeAspect="1"/>
          </p:cNvPicPr>
          <p:nvPr userDrawn="1"/>
        </p:nvPicPr>
        <p:blipFill rotWithShape="1">
          <a:blip r:embed="rId2"/>
          <a:srcRect t="-1" b="293"/>
          <a:stretch/>
        </p:blipFill>
        <p:spPr>
          <a:xfrm>
            <a:off x="0" y="0"/>
            <a:ext cx="12354560" cy="6929120"/>
          </a:xfrm>
          <a:prstGeom prst="rect">
            <a:avLst/>
          </a:prstGeom>
        </p:spPr>
      </p:pic>
    </p:spTree>
    <p:extLst>
      <p:ext uri="{BB962C8B-B14F-4D97-AF65-F5344CB8AC3E}">
        <p14:creationId xmlns:p14="http://schemas.microsoft.com/office/powerpoint/2010/main" val="3278967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2D7A2-B243-A249-B8FA-A1371F64D2C2}"/>
              </a:ext>
            </a:extLst>
          </p:cNvPr>
          <p:cNvSpPr>
            <a:spLocks noGrp="1"/>
          </p:cNvSpPr>
          <p:nvPr>
            <p:ph type="title"/>
          </p:nvPr>
        </p:nvSpPr>
        <p:spPr>
          <a:xfrm>
            <a:off x="0" y="7462"/>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3B1C9F0-A64D-9540-A1D8-81CE7C0C6918}"/>
              </a:ext>
            </a:extLst>
          </p:cNvPr>
          <p:cNvSpPr>
            <a:spLocks noGrp="1"/>
          </p:cNvSpPr>
          <p:nvPr>
            <p:ph idx="1"/>
          </p:nvPr>
        </p:nvSpPr>
        <p:spPr>
          <a:xfrm>
            <a:off x="838200" y="1418908"/>
            <a:ext cx="10515600" cy="47580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AADED0-5170-7F41-AED5-5A380CADF9DD}"/>
              </a:ext>
            </a:extLst>
          </p:cNvPr>
          <p:cNvSpPr>
            <a:spLocks noGrp="1"/>
          </p:cNvSpPr>
          <p:nvPr>
            <p:ph type="dt" sz="half" idx="10"/>
          </p:nvPr>
        </p:nvSpPr>
        <p:spPr/>
        <p:txBody>
          <a:bodyPr/>
          <a:lstStyle/>
          <a:p>
            <a:fld id="{A2DF7CA2-5E25-5C43-B49E-DFFF4FA75338}" type="datetimeFigureOut">
              <a:rPr lang="en-US" smtClean="0"/>
              <a:t>7/8/2021</a:t>
            </a:fld>
            <a:endParaRPr lang="en-US"/>
          </a:p>
        </p:txBody>
      </p:sp>
      <p:sp>
        <p:nvSpPr>
          <p:cNvPr id="5" name="Footer Placeholder 4">
            <a:extLst>
              <a:ext uri="{FF2B5EF4-FFF2-40B4-BE49-F238E27FC236}">
                <a16:creationId xmlns:a16="http://schemas.microsoft.com/office/drawing/2014/main" id="{88C53523-CFAB-2B4B-B2CF-C11E64C0D2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C1DB53-5F9E-7448-B6CD-52766BCB30C7}"/>
              </a:ext>
            </a:extLst>
          </p:cNvPr>
          <p:cNvSpPr>
            <a:spLocks noGrp="1"/>
          </p:cNvSpPr>
          <p:nvPr>
            <p:ph type="sldNum" sz="quarter" idx="12"/>
          </p:nvPr>
        </p:nvSpPr>
        <p:spPr/>
        <p:txBody>
          <a:bodyPr/>
          <a:lstStyle/>
          <a:p>
            <a:fld id="{8C02131B-44DE-C543-A043-ABC38AF56DF5}" type="slidenum">
              <a:rPr lang="en-US" smtClean="0"/>
              <a:t>‹#›</a:t>
            </a:fld>
            <a:endParaRPr lang="en-US"/>
          </a:p>
        </p:txBody>
      </p:sp>
      <p:pic>
        <p:nvPicPr>
          <p:cNvPr id="7" name="Picture 6" descr="A picture containing tree, outdoor, plant, area&#10;&#10;Description automatically generated">
            <a:extLst>
              <a:ext uri="{FF2B5EF4-FFF2-40B4-BE49-F238E27FC236}">
                <a16:creationId xmlns:a16="http://schemas.microsoft.com/office/drawing/2014/main" id="{FD274968-1525-2A45-9DB0-24799D4146B6}"/>
              </a:ext>
            </a:extLst>
          </p:cNvPr>
          <p:cNvPicPr>
            <a:picLocks noChangeAspect="1"/>
          </p:cNvPicPr>
          <p:nvPr userDrawn="1"/>
        </p:nvPicPr>
        <p:blipFill rotWithShape="1">
          <a:blip r:embed="rId2"/>
          <a:srcRect l="1" t="58214" r="662" b="31987"/>
          <a:stretch/>
        </p:blipFill>
        <p:spPr>
          <a:xfrm>
            <a:off x="0" y="6176962"/>
            <a:ext cx="12192000" cy="681037"/>
          </a:xfrm>
          <a:prstGeom prst="rect">
            <a:avLst/>
          </a:prstGeom>
        </p:spPr>
      </p:pic>
      <p:sp>
        <p:nvSpPr>
          <p:cNvPr id="8" name="Rectangle 7">
            <a:extLst>
              <a:ext uri="{FF2B5EF4-FFF2-40B4-BE49-F238E27FC236}">
                <a16:creationId xmlns:a16="http://schemas.microsoft.com/office/drawing/2014/main" id="{8F8283DA-3BA5-B340-A23F-D19E5956DF81}"/>
              </a:ext>
            </a:extLst>
          </p:cNvPr>
          <p:cNvSpPr/>
          <p:nvPr userDrawn="1"/>
        </p:nvSpPr>
        <p:spPr>
          <a:xfrm>
            <a:off x="0" y="1119666"/>
            <a:ext cx="2519680" cy="119854"/>
          </a:xfrm>
          <a:prstGeom prst="rect">
            <a:avLst/>
          </a:prstGeom>
          <a:solidFill>
            <a:schemeClr val="accent2"/>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956213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2D7A2-B243-A249-B8FA-A1371F64D2C2}"/>
              </a:ext>
            </a:extLst>
          </p:cNvPr>
          <p:cNvSpPr>
            <a:spLocks noGrp="1"/>
          </p:cNvSpPr>
          <p:nvPr>
            <p:ph type="title"/>
          </p:nvPr>
        </p:nvSpPr>
        <p:spPr>
          <a:xfrm>
            <a:off x="0" y="7462"/>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3B1C9F0-A64D-9540-A1D8-81CE7C0C6918}"/>
              </a:ext>
            </a:extLst>
          </p:cNvPr>
          <p:cNvSpPr>
            <a:spLocks noGrp="1"/>
          </p:cNvSpPr>
          <p:nvPr>
            <p:ph idx="1"/>
          </p:nvPr>
        </p:nvSpPr>
        <p:spPr>
          <a:xfrm>
            <a:off x="838200" y="1418908"/>
            <a:ext cx="10515600" cy="47580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AADED0-5170-7F41-AED5-5A380CADF9DD}"/>
              </a:ext>
            </a:extLst>
          </p:cNvPr>
          <p:cNvSpPr>
            <a:spLocks noGrp="1"/>
          </p:cNvSpPr>
          <p:nvPr>
            <p:ph type="dt" sz="half" idx="10"/>
          </p:nvPr>
        </p:nvSpPr>
        <p:spPr/>
        <p:txBody>
          <a:bodyPr/>
          <a:lstStyle/>
          <a:p>
            <a:fld id="{A2DF7CA2-5E25-5C43-B49E-DFFF4FA75338}" type="datetimeFigureOut">
              <a:rPr lang="en-US" smtClean="0"/>
              <a:t>7/8/2021</a:t>
            </a:fld>
            <a:endParaRPr lang="en-US"/>
          </a:p>
        </p:txBody>
      </p:sp>
      <p:sp>
        <p:nvSpPr>
          <p:cNvPr id="5" name="Footer Placeholder 4">
            <a:extLst>
              <a:ext uri="{FF2B5EF4-FFF2-40B4-BE49-F238E27FC236}">
                <a16:creationId xmlns:a16="http://schemas.microsoft.com/office/drawing/2014/main" id="{88C53523-CFAB-2B4B-B2CF-C11E64C0D2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C1DB53-5F9E-7448-B6CD-52766BCB30C7}"/>
              </a:ext>
            </a:extLst>
          </p:cNvPr>
          <p:cNvSpPr>
            <a:spLocks noGrp="1"/>
          </p:cNvSpPr>
          <p:nvPr>
            <p:ph type="sldNum" sz="quarter" idx="12"/>
          </p:nvPr>
        </p:nvSpPr>
        <p:spPr/>
        <p:txBody>
          <a:bodyPr/>
          <a:lstStyle/>
          <a:p>
            <a:fld id="{8C02131B-44DE-C543-A043-ABC38AF56DF5}" type="slidenum">
              <a:rPr lang="en-US" smtClean="0"/>
              <a:t>‹#›</a:t>
            </a:fld>
            <a:endParaRPr lang="en-US"/>
          </a:p>
        </p:txBody>
      </p:sp>
      <p:pic>
        <p:nvPicPr>
          <p:cNvPr id="7" name="Picture 6" descr="A picture containing tree, outdoor, plant, area&#10;&#10;Description automatically generated">
            <a:extLst>
              <a:ext uri="{FF2B5EF4-FFF2-40B4-BE49-F238E27FC236}">
                <a16:creationId xmlns:a16="http://schemas.microsoft.com/office/drawing/2014/main" id="{FD274968-1525-2A45-9DB0-24799D4146B6}"/>
              </a:ext>
            </a:extLst>
          </p:cNvPr>
          <p:cNvPicPr>
            <a:picLocks noChangeAspect="1"/>
          </p:cNvPicPr>
          <p:nvPr userDrawn="1"/>
        </p:nvPicPr>
        <p:blipFill rotWithShape="1">
          <a:blip r:embed="rId2"/>
          <a:srcRect l="1" t="58214" r="662" b="31987"/>
          <a:stretch/>
        </p:blipFill>
        <p:spPr>
          <a:xfrm>
            <a:off x="0" y="6176962"/>
            <a:ext cx="12192000" cy="681037"/>
          </a:xfrm>
          <a:prstGeom prst="rect">
            <a:avLst/>
          </a:prstGeom>
        </p:spPr>
      </p:pic>
      <p:sp>
        <p:nvSpPr>
          <p:cNvPr id="8" name="Rectangle 7">
            <a:extLst>
              <a:ext uri="{FF2B5EF4-FFF2-40B4-BE49-F238E27FC236}">
                <a16:creationId xmlns:a16="http://schemas.microsoft.com/office/drawing/2014/main" id="{8F8283DA-3BA5-B340-A23F-D19E5956DF81}"/>
              </a:ext>
            </a:extLst>
          </p:cNvPr>
          <p:cNvSpPr/>
          <p:nvPr userDrawn="1"/>
        </p:nvSpPr>
        <p:spPr>
          <a:xfrm>
            <a:off x="0" y="1119666"/>
            <a:ext cx="2519680" cy="119854"/>
          </a:xfrm>
          <a:prstGeom prst="rect">
            <a:avLst/>
          </a:prstGeom>
          <a:solidFill>
            <a:schemeClr val="accent2"/>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491940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0B270-48DB-B044-A346-142FFA7D7B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3C6F87-3F29-7B44-8DB2-DB8EB9FC3F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03FE64-CD34-6544-8453-9837A5D41903}"/>
              </a:ext>
            </a:extLst>
          </p:cNvPr>
          <p:cNvSpPr>
            <a:spLocks noGrp="1"/>
          </p:cNvSpPr>
          <p:nvPr>
            <p:ph type="dt" sz="half" idx="10"/>
          </p:nvPr>
        </p:nvSpPr>
        <p:spPr/>
        <p:txBody>
          <a:bodyPr/>
          <a:lstStyle/>
          <a:p>
            <a:fld id="{A2DF7CA2-5E25-5C43-B49E-DFFF4FA75338}" type="datetimeFigureOut">
              <a:rPr lang="en-US" smtClean="0"/>
              <a:t>7/8/2021</a:t>
            </a:fld>
            <a:endParaRPr lang="en-US"/>
          </a:p>
        </p:txBody>
      </p:sp>
      <p:sp>
        <p:nvSpPr>
          <p:cNvPr id="5" name="Footer Placeholder 4">
            <a:extLst>
              <a:ext uri="{FF2B5EF4-FFF2-40B4-BE49-F238E27FC236}">
                <a16:creationId xmlns:a16="http://schemas.microsoft.com/office/drawing/2014/main" id="{1B70689D-B0EE-104C-8B46-5241B1A986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69728C-604F-A541-B36A-9D80226D85DC}"/>
              </a:ext>
            </a:extLst>
          </p:cNvPr>
          <p:cNvSpPr>
            <a:spLocks noGrp="1"/>
          </p:cNvSpPr>
          <p:nvPr>
            <p:ph type="sldNum" sz="quarter" idx="12"/>
          </p:nvPr>
        </p:nvSpPr>
        <p:spPr/>
        <p:txBody>
          <a:bodyPr/>
          <a:lstStyle/>
          <a:p>
            <a:fld id="{8C02131B-44DE-C543-A043-ABC38AF56DF5}" type="slidenum">
              <a:rPr lang="en-US" smtClean="0"/>
              <a:t>‹#›</a:t>
            </a:fld>
            <a:endParaRPr lang="en-US"/>
          </a:p>
        </p:txBody>
      </p:sp>
    </p:spTree>
    <p:extLst>
      <p:ext uri="{BB962C8B-B14F-4D97-AF65-F5344CB8AC3E}">
        <p14:creationId xmlns:p14="http://schemas.microsoft.com/office/powerpoint/2010/main" val="1434535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3B2E5-9231-6B4D-B9B6-32E1DCBDB9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3AECDE-8622-DF4C-A170-21E275A32E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43E25D-4797-744D-806C-0F67CF1554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8401E0-91BA-CB48-84C2-23A31030A47D}"/>
              </a:ext>
            </a:extLst>
          </p:cNvPr>
          <p:cNvSpPr>
            <a:spLocks noGrp="1"/>
          </p:cNvSpPr>
          <p:nvPr>
            <p:ph type="dt" sz="half" idx="10"/>
          </p:nvPr>
        </p:nvSpPr>
        <p:spPr/>
        <p:txBody>
          <a:bodyPr/>
          <a:lstStyle/>
          <a:p>
            <a:fld id="{A2DF7CA2-5E25-5C43-B49E-DFFF4FA75338}" type="datetimeFigureOut">
              <a:rPr lang="en-US" smtClean="0"/>
              <a:t>7/8/2021</a:t>
            </a:fld>
            <a:endParaRPr lang="en-US"/>
          </a:p>
        </p:txBody>
      </p:sp>
      <p:sp>
        <p:nvSpPr>
          <p:cNvPr id="6" name="Footer Placeholder 5">
            <a:extLst>
              <a:ext uri="{FF2B5EF4-FFF2-40B4-BE49-F238E27FC236}">
                <a16:creationId xmlns:a16="http://schemas.microsoft.com/office/drawing/2014/main" id="{3803C2B4-0876-DE4A-A35E-EECD830FF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9EF6CC-57ED-1745-8457-E7137A09F902}"/>
              </a:ext>
            </a:extLst>
          </p:cNvPr>
          <p:cNvSpPr>
            <a:spLocks noGrp="1"/>
          </p:cNvSpPr>
          <p:nvPr>
            <p:ph type="sldNum" sz="quarter" idx="12"/>
          </p:nvPr>
        </p:nvSpPr>
        <p:spPr/>
        <p:txBody>
          <a:bodyPr/>
          <a:lstStyle/>
          <a:p>
            <a:fld id="{8C02131B-44DE-C543-A043-ABC38AF56DF5}" type="slidenum">
              <a:rPr lang="en-US" smtClean="0"/>
              <a:t>‹#›</a:t>
            </a:fld>
            <a:endParaRPr lang="en-US"/>
          </a:p>
        </p:txBody>
      </p:sp>
    </p:spTree>
    <p:extLst>
      <p:ext uri="{BB962C8B-B14F-4D97-AF65-F5344CB8AC3E}">
        <p14:creationId xmlns:p14="http://schemas.microsoft.com/office/powerpoint/2010/main" val="2119159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ED5DA-9835-D24B-8392-87B52D0C3E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53910D-AF79-FB4F-8802-4B08D44696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C33FB9-F47B-8A4A-8AC1-CE8A73B340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7FD6E1-EDC0-5C4D-8231-46000D0173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58E18A-B091-4047-90D4-1650422013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766135-9CE8-BE4A-B158-0BB976763024}"/>
              </a:ext>
            </a:extLst>
          </p:cNvPr>
          <p:cNvSpPr>
            <a:spLocks noGrp="1"/>
          </p:cNvSpPr>
          <p:nvPr>
            <p:ph type="dt" sz="half" idx="10"/>
          </p:nvPr>
        </p:nvSpPr>
        <p:spPr/>
        <p:txBody>
          <a:bodyPr/>
          <a:lstStyle/>
          <a:p>
            <a:fld id="{A2DF7CA2-5E25-5C43-B49E-DFFF4FA75338}" type="datetimeFigureOut">
              <a:rPr lang="en-US" smtClean="0"/>
              <a:t>7/8/2021</a:t>
            </a:fld>
            <a:endParaRPr lang="en-US"/>
          </a:p>
        </p:txBody>
      </p:sp>
      <p:sp>
        <p:nvSpPr>
          <p:cNvPr id="8" name="Footer Placeholder 7">
            <a:extLst>
              <a:ext uri="{FF2B5EF4-FFF2-40B4-BE49-F238E27FC236}">
                <a16:creationId xmlns:a16="http://schemas.microsoft.com/office/drawing/2014/main" id="{DD503001-F697-AE46-9C3F-D87CBFC086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99192E-B81D-A141-B714-12D8A60E4B4C}"/>
              </a:ext>
            </a:extLst>
          </p:cNvPr>
          <p:cNvSpPr>
            <a:spLocks noGrp="1"/>
          </p:cNvSpPr>
          <p:nvPr>
            <p:ph type="sldNum" sz="quarter" idx="12"/>
          </p:nvPr>
        </p:nvSpPr>
        <p:spPr/>
        <p:txBody>
          <a:bodyPr/>
          <a:lstStyle/>
          <a:p>
            <a:fld id="{8C02131B-44DE-C543-A043-ABC38AF56DF5}" type="slidenum">
              <a:rPr lang="en-US" smtClean="0"/>
              <a:t>‹#›</a:t>
            </a:fld>
            <a:endParaRPr lang="en-US"/>
          </a:p>
        </p:txBody>
      </p:sp>
    </p:spTree>
    <p:extLst>
      <p:ext uri="{BB962C8B-B14F-4D97-AF65-F5344CB8AC3E}">
        <p14:creationId xmlns:p14="http://schemas.microsoft.com/office/powerpoint/2010/main" val="5956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21EEF-9605-E44C-9545-787EE8B895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D3C95E-A808-7B4B-91BE-F92DEF335637}"/>
              </a:ext>
            </a:extLst>
          </p:cNvPr>
          <p:cNvSpPr>
            <a:spLocks noGrp="1"/>
          </p:cNvSpPr>
          <p:nvPr>
            <p:ph type="dt" sz="half" idx="10"/>
          </p:nvPr>
        </p:nvSpPr>
        <p:spPr/>
        <p:txBody>
          <a:bodyPr/>
          <a:lstStyle/>
          <a:p>
            <a:fld id="{A2DF7CA2-5E25-5C43-B49E-DFFF4FA75338}" type="datetimeFigureOut">
              <a:rPr lang="en-US" smtClean="0"/>
              <a:t>7/8/2021</a:t>
            </a:fld>
            <a:endParaRPr lang="en-US"/>
          </a:p>
        </p:txBody>
      </p:sp>
      <p:sp>
        <p:nvSpPr>
          <p:cNvPr id="4" name="Footer Placeholder 3">
            <a:extLst>
              <a:ext uri="{FF2B5EF4-FFF2-40B4-BE49-F238E27FC236}">
                <a16:creationId xmlns:a16="http://schemas.microsoft.com/office/drawing/2014/main" id="{66328296-D572-224D-9F9B-C23CD5BFC4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90A358-25FE-704B-BD45-AC8C1EBBCFFA}"/>
              </a:ext>
            </a:extLst>
          </p:cNvPr>
          <p:cNvSpPr>
            <a:spLocks noGrp="1"/>
          </p:cNvSpPr>
          <p:nvPr>
            <p:ph type="sldNum" sz="quarter" idx="12"/>
          </p:nvPr>
        </p:nvSpPr>
        <p:spPr/>
        <p:txBody>
          <a:bodyPr/>
          <a:lstStyle/>
          <a:p>
            <a:fld id="{8C02131B-44DE-C543-A043-ABC38AF56DF5}" type="slidenum">
              <a:rPr lang="en-US" smtClean="0"/>
              <a:t>‹#›</a:t>
            </a:fld>
            <a:endParaRPr lang="en-US"/>
          </a:p>
        </p:txBody>
      </p:sp>
    </p:spTree>
    <p:extLst>
      <p:ext uri="{BB962C8B-B14F-4D97-AF65-F5344CB8AC3E}">
        <p14:creationId xmlns:p14="http://schemas.microsoft.com/office/powerpoint/2010/main" val="1672436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41712D-FC06-DD46-955B-C707466615E4}"/>
              </a:ext>
            </a:extLst>
          </p:cNvPr>
          <p:cNvSpPr>
            <a:spLocks noGrp="1"/>
          </p:cNvSpPr>
          <p:nvPr>
            <p:ph type="dt" sz="half" idx="10"/>
          </p:nvPr>
        </p:nvSpPr>
        <p:spPr/>
        <p:txBody>
          <a:bodyPr/>
          <a:lstStyle/>
          <a:p>
            <a:fld id="{A2DF7CA2-5E25-5C43-B49E-DFFF4FA75338}" type="datetimeFigureOut">
              <a:rPr lang="en-US" smtClean="0"/>
              <a:t>7/8/2021</a:t>
            </a:fld>
            <a:endParaRPr lang="en-US"/>
          </a:p>
        </p:txBody>
      </p:sp>
      <p:sp>
        <p:nvSpPr>
          <p:cNvPr id="3" name="Footer Placeholder 2">
            <a:extLst>
              <a:ext uri="{FF2B5EF4-FFF2-40B4-BE49-F238E27FC236}">
                <a16:creationId xmlns:a16="http://schemas.microsoft.com/office/drawing/2014/main" id="{7E93E7A6-9088-F24D-9751-DCF4EC9EF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C0EE77-B1D0-D744-A185-DCB4726EC025}"/>
              </a:ext>
            </a:extLst>
          </p:cNvPr>
          <p:cNvSpPr>
            <a:spLocks noGrp="1"/>
          </p:cNvSpPr>
          <p:nvPr>
            <p:ph type="sldNum" sz="quarter" idx="12"/>
          </p:nvPr>
        </p:nvSpPr>
        <p:spPr/>
        <p:txBody>
          <a:bodyPr/>
          <a:lstStyle/>
          <a:p>
            <a:fld id="{8C02131B-44DE-C543-A043-ABC38AF56DF5}" type="slidenum">
              <a:rPr lang="en-US" smtClean="0"/>
              <a:t>‹#›</a:t>
            </a:fld>
            <a:endParaRPr lang="en-US"/>
          </a:p>
        </p:txBody>
      </p:sp>
    </p:spTree>
    <p:extLst>
      <p:ext uri="{BB962C8B-B14F-4D97-AF65-F5344CB8AC3E}">
        <p14:creationId xmlns:p14="http://schemas.microsoft.com/office/powerpoint/2010/main" val="3295760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78486-C7DB-234C-B5AF-61C30C00AB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B1B6EA-E925-D440-B0C0-1F4265729C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D9EFF7-462D-914D-A870-45181323A3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71033F-58D3-5C42-A602-2374E6A1FAD7}"/>
              </a:ext>
            </a:extLst>
          </p:cNvPr>
          <p:cNvSpPr>
            <a:spLocks noGrp="1"/>
          </p:cNvSpPr>
          <p:nvPr>
            <p:ph type="dt" sz="half" idx="10"/>
          </p:nvPr>
        </p:nvSpPr>
        <p:spPr/>
        <p:txBody>
          <a:bodyPr/>
          <a:lstStyle/>
          <a:p>
            <a:fld id="{A2DF7CA2-5E25-5C43-B49E-DFFF4FA75338}" type="datetimeFigureOut">
              <a:rPr lang="en-US" smtClean="0"/>
              <a:t>7/8/2021</a:t>
            </a:fld>
            <a:endParaRPr lang="en-US"/>
          </a:p>
        </p:txBody>
      </p:sp>
      <p:sp>
        <p:nvSpPr>
          <p:cNvPr id="6" name="Footer Placeholder 5">
            <a:extLst>
              <a:ext uri="{FF2B5EF4-FFF2-40B4-BE49-F238E27FC236}">
                <a16:creationId xmlns:a16="http://schemas.microsoft.com/office/drawing/2014/main" id="{1B6369BC-AD7B-0640-B193-A494048F42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EE8527-31C0-524F-A178-17B37E9B65AB}"/>
              </a:ext>
            </a:extLst>
          </p:cNvPr>
          <p:cNvSpPr>
            <a:spLocks noGrp="1"/>
          </p:cNvSpPr>
          <p:nvPr>
            <p:ph type="sldNum" sz="quarter" idx="12"/>
          </p:nvPr>
        </p:nvSpPr>
        <p:spPr/>
        <p:txBody>
          <a:bodyPr/>
          <a:lstStyle/>
          <a:p>
            <a:fld id="{8C02131B-44DE-C543-A043-ABC38AF56DF5}" type="slidenum">
              <a:rPr lang="en-US" smtClean="0"/>
              <a:t>‹#›</a:t>
            </a:fld>
            <a:endParaRPr lang="en-US"/>
          </a:p>
        </p:txBody>
      </p:sp>
    </p:spTree>
    <p:extLst>
      <p:ext uri="{BB962C8B-B14F-4D97-AF65-F5344CB8AC3E}">
        <p14:creationId xmlns:p14="http://schemas.microsoft.com/office/powerpoint/2010/main" val="450418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80F9B-1FF3-CE4A-BE75-D45E85D1C2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B50133-79FC-EC40-BC24-6BF11736D6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7B8F6F-58AC-4B43-8FFB-666C49F499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52F2AB-3200-E948-B8C6-9D5E926A5A42}"/>
              </a:ext>
            </a:extLst>
          </p:cNvPr>
          <p:cNvSpPr>
            <a:spLocks noGrp="1"/>
          </p:cNvSpPr>
          <p:nvPr>
            <p:ph type="dt" sz="half" idx="10"/>
          </p:nvPr>
        </p:nvSpPr>
        <p:spPr/>
        <p:txBody>
          <a:bodyPr/>
          <a:lstStyle/>
          <a:p>
            <a:fld id="{A2DF7CA2-5E25-5C43-B49E-DFFF4FA75338}" type="datetimeFigureOut">
              <a:rPr lang="en-US" smtClean="0"/>
              <a:t>7/8/2021</a:t>
            </a:fld>
            <a:endParaRPr lang="en-US"/>
          </a:p>
        </p:txBody>
      </p:sp>
      <p:sp>
        <p:nvSpPr>
          <p:cNvPr id="6" name="Footer Placeholder 5">
            <a:extLst>
              <a:ext uri="{FF2B5EF4-FFF2-40B4-BE49-F238E27FC236}">
                <a16:creationId xmlns:a16="http://schemas.microsoft.com/office/drawing/2014/main" id="{C5771F95-7992-F444-847B-AC4F0E9418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FAF713-ED3E-4C4E-A446-4237DB4CB2F9}"/>
              </a:ext>
            </a:extLst>
          </p:cNvPr>
          <p:cNvSpPr>
            <a:spLocks noGrp="1"/>
          </p:cNvSpPr>
          <p:nvPr>
            <p:ph type="sldNum" sz="quarter" idx="12"/>
          </p:nvPr>
        </p:nvSpPr>
        <p:spPr/>
        <p:txBody>
          <a:bodyPr/>
          <a:lstStyle/>
          <a:p>
            <a:fld id="{8C02131B-44DE-C543-A043-ABC38AF56DF5}" type="slidenum">
              <a:rPr lang="en-US" smtClean="0"/>
              <a:t>‹#›</a:t>
            </a:fld>
            <a:endParaRPr lang="en-US"/>
          </a:p>
        </p:txBody>
      </p:sp>
    </p:spTree>
    <p:extLst>
      <p:ext uri="{BB962C8B-B14F-4D97-AF65-F5344CB8AC3E}">
        <p14:creationId xmlns:p14="http://schemas.microsoft.com/office/powerpoint/2010/main" val="3631334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D70F0-30D0-9145-AF22-779EF92B39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E51CD0-17EF-AF4B-BB41-C20D7B883F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336091-9168-D945-9ED1-EA0A17A17E6F}"/>
              </a:ext>
            </a:extLst>
          </p:cNvPr>
          <p:cNvSpPr>
            <a:spLocks noGrp="1"/>
          </p:cNvSpPr>
          <p:nvPr>
            <p:ph type="dt" sz="half" idx="10"/>
          </p:nvPr>
        </p:nvSpPr>
        <p:spPr/>
        <p:txBody>
          <a:bodyPr/>
          <a:lstStyle/>
          <a:p>
            <a:fld id="{A2DF7CA2-5E25-5C43-B49E-DFFF4FA75338}" type="datetimeFigureOut">
              <a:rPr lang="en-US" smtClean="0"/>
              <a:t>7/8/2021</a:t>
            </a:fld>
            <a:endParaRPr lang="en-US"/>
          </a:p>
        </p:txBody>
      </p:sp>
      <p:sp>
        <p:nvSpPr>
          <p:cNvPr id="5" name="Footer Placeholder 4">
            <a:extLst>
              <a:ext uri="{FF2B5EF4-FFF2-40B4-BE49-F238E27FC236}">
                <a16:creationId xmlns:a16="http://schemas.microsoft.com/office/drawing/2014/main" id="{60ED2225-4C0C-5940-B47D-417AD8E99D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36405D-7C8B-0B48-A21E-A9C854E1F753}"/>
              </a:ext>
            </a:extLst>
          </p:cNvPr>
          <p:cNvSpPr>
            <a:spLocks noGrp="1"/>
          </p:cNvSpPr>
          <p:nvPr>
            <p:ph type="sldNum" sz="quarter" idx="12"/>
          </p:nvPr>
        </p:nvSpPr>
        <p:spPr/>
        <p:txBody>
          <a:bodyPr/>
          <a:lstStyle/>
          <a:p>
            <a:fld id="{8C02131B-44DE-C543-A043-ABC38AF56DF5}" type="slidenum">
              <a:rPr lang="en-US" smtClean="0"/>
              <a:t>‹#›</a:t>
            </a:fld>
            <a:endParaRPr lang="en-US"/>
          </a:p>
        </p:txBody>
      </p:sp>
    </p:spTree>
    <p:extLst>
      <p:ext uri="{BB962C8B-B14F-4D97-AF65-F5344CB8AC3E}">
        <p14:creationId xmlns:p14="http://schemas.microsoft.com/office/powerpoint/2010/main" val="2673345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61078B-AE3E-4247-B615-576B46D3452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9F6DC2-8A18-FB40-967E-60344CF495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FD5A80-80EE-6C4E-8524-7DE8CD651163}"/>
              </a:ext>
            </a:extLst>
          </p:cNvPr>
          <p:cNvSpPr>
            <a:spLocks noGrp="1"/>
          </p:cNvSpPr>
          <p:nvPr>
            <p:ph type="dt" sz="half" idx="10"/>
          </p:nvPr>
        </p:nvSpPr>
        <p:spPr/>
        <p:txBody>
          <a:bodyPr/>
          <a:lstStyle/>
          <a:p>
            <a:fld id="{A2DF7CA2-5E25-5C43-B49E-DFFF4FA75338}" type="datetimeFigureOut">
              <a:rPr lang="en-US" smtClean="0"/>
              <a:t>7/8/2021</a:t>
            </a:fld>
            <a:endParaRPr lang="en-US"/>
          </a:p>
        </p:txBody>
      </p:sp>
      <p:sp>
        <p:nvSpPr>
          <p:cNvPr id="5" name="Footer Placeholder 4">
            <a:extLst>
              <a:ext uri="{FF2B5EF4-FFF2-40B4-BE49-F238E27FC236}">
                <a16:creationId xmlns:a16="http://schemas.microsoft.com/office/drawing/2014/main" id="{71BFF1CA-9D85-CE41-9630-783D8B2569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180AAF-80DC-DE4F-9FDE-252AA3D221A3}"/>
              </a:ext>
            </a:extLst>
          </p:cNvPr>
          <p:cNvSpPr>
            <a:spLocks noGrp="1"/>
          </p:cNvSpPr>
          <p:nvPr>
            <p:ph type="sldNum" sz="quarter" idx="12"/>
          </p:nvPr>
        </p:nvSpPr>
        <p:spPr/>
        <p:txBody>
          <a:bodyPr/>
          <a:lstStyle/>
          <a:p>
            <a:fld id="{8C02131B-44DE-C543-A043-ABC38AF56DF5}" type="slidenum">
              <a:rPr lang="en-US" smtClean="0"/>
              <a:t>‹#›</a:t>
            </a:fld>
            <a:endParaRPr lang="en-US"/>
          </a:p>
        </p:txBody>
      </p:sp>
    </p:spTree>
    <p:extLst>
      <p:ext uri="{BB962C8B-B14F-4D97-AF65-F5344CB8AC3E}">
        <p14:creationId xmlns:p14="http://schemas.microsoft.com/office/powerpoint/2010/main" val="2861608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79F6D1-47BD-024B-AF48-4E14A1A75C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C0F6D4-7BF7-0B45-A1AF-F96225E234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182AF6-0B1E-C54A-8756-327126B57C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DF7CA2-5E25-5C43-B49E-DFFF4FA75338}" type="datetimeFigureOut">
              <a:rPr lang="en-US" smtClean="0"/>
              <a:t>7/8/2021</a:t>
            </a:fld>
            <a:endParaRPr lang="en-US"/>
          </a:p>
        </p:txBody>
      </p:sp>
      <p:sp>
        <p:nvSpPr>
          <p:cNvPr id="5" name="Footer Placeholder 4">
            <a:extLst>
              <a:ext uri="{FF2B5EF4-FFF2-40B4-BE49-F238E27FC236}">
                <a16:creationId xmlns:a16="http://schemas.microsoft.com/office/drawing/2014/main" id="{38C9E947-A333-C948-9C13-727468532B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7B6639-9CCC-EB41-B230-6CC1730B08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02131B-44DE-C543-A043-ABC38AF56DF5}" type="slidenum">
              <a:rPr lang="en-US" smtClean="0"/>
              <a:t>‹#›</a:t>
            </a:fld>
            <a:endParaRPr lang="en-US"/>
          </a:p>
        </p:txBody>
      </p:sp>
    </p:spTree>
    <p:extLst>
      <p:ext uri="{BB962C8B-B14F-4D97-AF65-F5344CB8AC3E}">
        <p14:creationId xmlns:p14="http://schemas.microsoft.com/office/powerpoint/2010/main" val="2466835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B9341A-D640-CF45-9451-082AB6D60747}"/>
              </a:ext>
            </a:extLst>
          </p:cNvPr>
          <p:cNvSpPr/>
          <p:nvPr/>
        </p:nvSpPr>
        <p:spPr>
          <a:xfrm>
            <a:off x="4876800" y="0"/>
            <a:ext cx="7483929" cy="6945086"/>
          </a:xfrm>
          <a:prstGeom prst="rect">
            <a:avLst/>
          </a:prstGeom>
          <a:solidFill>
            <a:srgbClr val="ACCA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494191-4971-7642-BD5E-50B9B8BFA302}"/>
              </a:ext>
            </a:extLst>
          </p:cNvPr>
          <p:cNvSpPr>
            <a:spLocks noGrp="1"/>
          </p:cNvSpPr>
          <p:nvPr>
            <p:ph type="ctrTitle"/>
          </p:nvPr>
        </p:nvSpPr>
        <p:spPr>
          <a:xfrm>
            <a:off x="4876799" y="373290"/>
            <a:ext cx="7483929" cy="3228748"/>
          </a:xfrm>
        </p:spPr>
        <p:txBody>
          <a:bodyPr>
            <a:normAutofit/>
          </a:bodyPr>
          <a:lstStyle/>
          <a:p>
            <a:r>
              <a:rPr lang="en-US" sz="4800">
                <a:latin typeface="Century Gothic" panose="020B0502020202020204" pitchFamily="34" charset="0"/>
              </a:rPr>
              <a:t>ENVIRONMENTAL PERSPECTIVES: ARGENTINA &amp; THE UNITED STATES</a:t>
            </a:r>
          </a:p>
        </p:txBody>
      </p:sp>
      <p:sp>
        <p:nvSpPr>
          <p:cNvPr id="3" name="Subtitle 2">
            <a:extLst>
              <a:ext uri="{FF2B5EF4-FFF2-40B4-BE49-F238E27FC236}">
                <a16:creationId xmlns:a16="http://schemas.microsoft.com/office/drawing/2014/main" id="{A658DDF8-D63A-AE41-91AD-BCE4F18A460E}"/>
              </a:ext>
            </a:extLst>
          </p:cNvPr>
          <p:cNvSpPr>
            <a:spLocks noGrp="1"/>
          </p:cNvSpPr>
          <p:nvPr>
            <p:ph type="subTitle" idx="1"/>
          </p:nvPr>
        </p:nvSpPr>
        <p:spPr>
          <a:xfrm>
            <a:off x="4876799" y="3975327"/>
            <a:ext cx="7483929" cy="2033585"/>
          </a:xfrm>
        </p:spPr>
        <p:txBody>
          <a:bodyPr>
            <a:normAutofit fontScale="92500" lnSpcReduction="10000"/>
          </a:bodyPr>
          <a:lstStyle/>
          <a:p>
            <a:r>
              <a:rPr lang="en-US" b="1">
                <a:latin typeface="Century Gothic" panose="020B0502020202020204" pitchFamily="34" charset="0"/>
              </a:rPr>
              <a:t>Anya </a:t>
            </a:r>
            <a:r>
              <a:rPr lang="en-US" b="1" err="1">
                <a:latin typeface="Century Gothic" panose="020B0502020202020204" pitchFamily="34" charset="0"/>
              </a:rPr>
              <a:t>Meave</a:t>
            </a:r>
            <a:r>
              <a:rPr lang="en-US" b="1">
                <a:latin typeface="Century Gothic" panose="020B0502020202020204" pitchFamily="34" charset="0"/>
              </a:rPr>
              <a:t> | </a:t>
            </a:r>
            <a:r>
              <a:rPr lang="en-US" b="1" err="1">
                <a:latin typeface="Century Gothic" panose="020B0502020202020204" pitchFamily="34" charset="0"/>
              </a:rPr>
              <a:t>Ebone</a:t>
            </a:r>
            <a:r>
              <a:rPr lang="en-US" b="1">
                <a:latin typeface="Century Gothic" panose="020B0502020202020204" pitchFamily="34" charset="0"/>
              </a:rPr>
              <a:t> Fletcher | </a:t>
            </a:r>
          </a:p>
          <a:p>
            <a:r>
              <a:rPr lang="en-US" b="1">
                <a:latin typeface="Century Gothic" panose="020B0502020202020204" pitchFamily="34" charset="0"/>
              </a:rPr>
              <a:t>Marieke Smits | Natalie Muyres</a:t>
            </a:r>
          </a:p>
          <a:p>
            <a:r>
              <a:rPr lang="en-US">
                <a:latin typeface="Century Gothic" panose="020B0502020202020204" pitchFamily="34" charset="0"/>
              </a:rPr>
              <a:t>ANTH 5041</a:t>
            </a:r>
          </a:p>
          <a:p>
            <a:r>
              <a:rPr lang="en-US">
                <a:latin typeface="Century Gothic" panose="020B0502020202020204" pitchFamily="34" charset="0"/>
              </a:rPr>
              <a:t>Quantitative Methods in Anthropology</a:t>
            </a:r>
          </a:p>
          <a:p>
            <a:r>
              <a:rPr lang="en-US">
                <a:latin typeface="Century Gothic" panose="020B0502020202020204" pitchFamily="34" charset="0"/>
              </a:rPr>
              <a:t>Final Project April 2021</a:t>
            </a:r>
          </a:p>
          <a:p>
            <a:endParaRPr lang="en-US"/>
          </a:p>
        </p:txBody>
      </p:sp>
      <p:cxnSp>
        <p:nvCxnSpPr>
          <p:cNvPr id="6" name="Straight Connector 5">
            <a:extLst>
              <a:ext uri="{FF2B5EF4-FFF2-40B4-BE49-F238E27FC236}">
                <a16:creationId xmlns:a16="http://schemas.microsoft.com/office/drawing/2014/main" id="{040C5281-FD37-B94E-951B-0CE42471A884}"/>
              </a:ext>
            </a:extLst>
          </p:cNvPr>
          <p:cNvCxnSpPr>
            <a:cxnSpLocks/>
          </p:cNvCxnSpPr>
          <p:nvPr/>
        </p:nvCxnSpPr>
        <p:spPr>
          <a:xfrm>
            <a:off x="5562600" y="3690257"/>
            <a:ext cx="6161314" cy="0"/>
          </a:xfrm>
          <a:prstGeom prst="line">
            <a:avLst/>
          </a:prstGeom>
          <a:ln w="57150"/>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995984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9335215-6B2E-5243-AE6E-C9608A8D9D0F}"/>
              </a:ext>
            </a:extLst>
          </p:cNvPr>
          <p:cNvSpPr/>
          <p:nvPr/>
        </p:nvSpPr>
        <p:spPr>
          <a:xfrm>
            <a:off x="11226800" y="5600"/>
            <a:ext cx="965200" cy="6846800"/>
          </a:xfrm>
          <a:prstGeom prst="rect">
            <a:avLst/>
          </a:prstGeom>
          <a:solidFill>
            <a:srgbClr val="ACCA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CBB100-6AF8-3D40-8076-D577EC49E9D2}"/>
              </a:ext>
            </a:extLst>
          </p:cNvPr>
          <p:cNvSpPr>
            <a:spLocks noGrp="1"/>
          </p:cNvSpPr>
          <p:nvPr>
            <p:ph type="title"/>
          </p:nvPr>
        </p:nvSpPr>
        <p:spPr>
          <a:xfrm>
            <a:off x="119743" y="5600"/>
            <a:ext cx="10515600" cy="1325563"/>
          </a:xfrm>
        </p:spPr>
        <p:txBody>
          <a:bodyPr>
            <a:normAutofit/>
          </a:bodyPr>
          <a:lstStyle/>
          <a:p>
            <a:r>
              <a:rPr lang="en-US" sz="3200" b="1">
                <a:latin typeface="Century Gothic" panose="020B0502020202020204" pitchFamily="34" charset="0"/>
              </a:rPr>
              <a:t>Overview</a:t>
            </a:r>
          </a:p>
        </p:txBody>
      </p:sp>
      <p:sp>
        <p:nvSpPr>
          <p:cNvPr id="3" name="Content Placeholder 2">
            <a:extLst>
              <a:ext uri="{FF2B5EF4-FFF2-40B4-BE49-F238E27FC236}">
                <a16:creationId xmlns:a16="http://schemas.microsoft.com/office/drawing/2014/main" id="{39040D8A-E4C7-F44B-A21C-67087E977B60}"/>
              </a:ext>
            </a:extLst>
          </p:cNvPr>
          <p:cNvSpPr>
            <a:spLocks noGrp="1"/>
          </p:cNvSpPr>
          <p:nvPr>
            <p:ph idx="1"/>
          </p:nvPr>
        </p:nvSpPr>
        <p:spPr>
          <a:xfrm>
            <a:off x="542636" y="1331162"/>
            <a:ext cx="6110336" cy="4688637"/>
          </a:xfrm>
        </p:spPr>
        <p:txBody>
          <a:bodyPr>
            <a:normAutofit fontScale="92500"/>
          </a:bodyPr>
          <a:lstStyle/>
          <a:p>
            <a:pPr marL="0" indent="0">
              <a:lnSpc>
                <a:spcPct val="100000"/>
              </a:lnSpc>
              <a:spcBef>
                <a:spcPts val="0"/>
              </a:spcBef>
              <a:buNone/>
            </a:pPr>
            <a:r>
              <a:rPr lang="en-CA" sz="2400" b="1">
                <a:latin typeface="Century Gothic" panose="020B0502020202020204" pitchFamily="34" charset="0"/>
              </a:rPr>
              <a:t>Research Question:</a:t>
            </a:r>
            <a:r>
              <a:rPr lang="en-US" sz="2400" b="1">
                <a:latin typeface="Century Gothic" panose="020B0502020202020204" pitchFamily="34" charset="0"/>
              </a:rPr>
              <a:t> </a:t>
            </a:r>
            <a:endParaRPr lang="en-CA" sz="2400">
              <a:latin typeface="Century Gothic" panose="020B0502020202020204" pitchFamily="34" charset="0"/>
            </a:endParaRPr>
          </a:p>
          <a:p>
            <a:pPr marL="0" indent="0">
              <a:lnSpc>
                <a:spcPct val="100000"/>
              </a:lnSpc>
              <a:buNone/>
            </a:pPr>
            <a:r>
              <a:rPr lang="en-US" sz="2400">
                <a:latin typeface="Century Gothic" panose="020B0502020202020204" pitchFamily="34" charset="0"/>
              </a:rPr>
              <a:t>Which country values the environment more, Argentina or the United States? What variables are associated with caring for nature and saving life resources?  </a:t>
            </a:r>
            <a:endParaRPr lang="en-CA" sz="2400">
              <a:latin typeface="Century Gothic" panose="020B0502020202020204" pitchFamily="34" charset="0"/>
            </a:endParaRPr>
          </a:p>
          <a:p>
            <a:pPr marL="0" indent="0">
              <a:lnSpc>
                <a:spcPct val="100000"/>
              </a:lnSpc>
              <a:buNone/>
            </a:pPr>
            <a:r>
              <a:rPr lang="en-US" sz="2400">
                <a:latin typeface="Century Gothic" panose="020B0502020202020204" pitchFamily="34" charset="0"/>
              </a:rPr>
              <a:t> </a:t>
            </a:r>
            <a:endParaRPr lang="en-CA" sz="2400">
              <a:latin typeface="Century Gothic" panose="020B0502020202020204" pitchFamily="34" charset="0"/>
            </a:endParaRPr>
          </a:p>
          <a:p>
            <a:pPr marL="0" indent="0">
              <a:lnSpc>
                <a:spcPct val="100000"/>
              </a:lnSpc>
              <a:spcBef>
                <a:spcPts val="0"/>
              </a:spcBef>
              <a:buNone/>
            </a:pPr>
            <a:r>
              <a:rPr lang="en-CA" sz="2400" b="1">
                <a:latin typeface="Century Gothic" panose="020B0502020202020204" pitchFamily="34" charset="0"/>
              </a:rPr>
              <a:t>Hypothesis:</a:t>
            </a:r>
            <a:endParaRPr lang="en-CA" sz="2400">
              <a:latin typeface="Century Gothic" panose="020B0502020202020204" pitchFamily="34" charset="0"/>
            </a:endParaRPr>
          </a:p>
          <a:p>
            <a:pPr marL="0" indent="0">
              <a:lnSpc>
                <a:spcPct val="100000"/>
              </a:lnSpc>
              <a:buNone/>
            </a:pPr>
            <a:r>
              <a:rPr lang="en-US" sz="2400">
                <a:latin typeface="Century Gothic" panose="020B0502020202020204" pitchFamily="34" charset="0"/>
              </a:rPr>
              <a:t>Countries with less prominent neoliberal values are more likely to self-identify with caring for the environment as compared to countries with stronger neoliberal beliefs.</a:t>
            </a:r>
            <a:endParaRPr lang="en-CA" sz="2400">
              <a:latin typeface="Century Gothic" panose="020B0502020202020204" pitchFamily="34" charset="0"/>
            </a:endParaRPr>
          </a:p>
        </p:txBody>
      </p:sp>
      <p:pic>
        <p:nvPicPr>
          <p:cNvPr id="6" name="Picture 5" descr="Table&#10;&#10;Description automatically generated with low confidence">
            <a:extLst>
              <a:ext uri="{FF2B5EF4-FFF2-40B4-BE49-F238E27FC236}">
                <a16:creationId xmlns:a16="http://schemas.microsoft.com/office/drawing/2014/main" id="{08650462-00F0-7E4F-B2AD-3CAA9E55FD05}"/>
              </a:ext>
            </a:extLst>
          </p:cNvPr>
          <p:cNvPicPr>
            <a:picLocks noChangeAspect="1"/>
          </p:cNvPicPr>
          <p:nvPr/>
        </p:nvPicPr>
        <p:blipFill rotWithShape="1">
          <a:blip r:embed="rId3"/>
          <a:srcRect t="2275" b="2703"/>
          <a:stretch/>
        </p:blipFill>
        <p:spPr>
          <a:xfrm>
            <a:off x="8815710" y="150471"/>
            <a:ext cx="2833655" cy="6516548"/>
          </a:xfrm>
          <a:prstGeom prst="rect">
            <a:avLst/>
          </a:prstGeom>
        </p:spPr>
      </p:pic>
      <p:sp>
        <p:nvSpPr>
          <p:cNvPr id="12" name="Right Arrow 11">
            <a:extLst>
              <a:ext uri="{FF2B5EF4-FFF2-40B4-BE49-F238E27FC236}">
                <a16:creationId xmlns:a16="http://schemas.microsoft.com/office/drawing/2014/main" id="{901B6FDC-FB7D-7D48-A7C4-B8902EE307E7}"/>
              </a:ext>
            </a:extLst>
          </p:cNvPr>
          <p:cNvSpPr/>
          <p:nvPr/>
        </p:nvSpPr>
        <p:spPr>
          <a:xfrm>
            <a:off x="8315379" y="2085016"/>
            <a:ext cx="457200" cy="302584"/>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a:extLst>
              <a:ext uri="{FF2B5EF4-FFF2-40B4-BE49-F238E27FC236}">
                <a16:creationId xmlns:a16="http://schemas.microsoft.com/office/drawing/2014/main" id="{C564B5E5-EC22-9D48-A5D3-107E840E7389}"/>
              </a:ext>
            </a:extLst>
          </p:cNvPr>
          <p:cNvSpPr/>
          <p:nvPr/>
        </p:nvSpPr>
        <p:spPr>
          <a:xfrm>
            <a:off x="8317289" y="4567469"/>
            <a:ext cx="457200" cy="302584"/>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1362BBC8-6CFE-904D-A248-C526F0F73704}"/>
              </a:ext>
            </a:extLst>
          </p:cNvPr>
          <p:cNvPicPr>
            <a:picLocks noChangeAspect="1"/>
          </p:cNvPicPr>
          <p:nvPr/>
        </p:nvPicPr>
        <p:blipFill>
          <a:blip r:embed="rId4"/>
          <a:stretch>
            <a:fillRect/>
          </a:stretch>
        </p:blipFill>
        <p:spPr>
          <a:xfrm>
            <a:off x="7195606" y="4335132"/>
            <a:ext cx="1290166" cy="767258"/>
          </a:xfrm>
          <a:prstGeom prst="rect">
            <a:avLst/>
          </a:prstGeom>
        </p:spPr>
      </p:pic>
      <p:pic>
        <p:nvPicPr>
          <p:cNvPr id="10" name="Picture 9" descr="A picture containing diagram&#10;&#10;Description automatically generated">
            <a:extLst>
              <a:ext uri="{FF2B5EF4-FFF2-40B4-BE49-F238E27FC236}">
                <a16:creationId xmlns:a16="http://schemas.microsoft.com/office/drawing/2014/main" id="{9B740A79-6E21-0049-A1A2-21A99C157D05}"/>
              </a:ext>
            </a:extLst>
          </p:cNvPr>
          <p:cNvPicPr>
            <a:picLocks noChangeAspect="1"/>
          </p:cNvPicPr>
          <p:nvPr/>
        </p:nvPicPr>
        <p:blipFill>
          <a:blip r:embed="rId5"/>
          <a:stretch>
            <a:fillRect/>
          </a:stretch>
        </p:blipFill>
        <p:spPr>
          <a:xfrm>
            <a:off x="7213600" y="1818188"/>
            <a:ext cx="1254179" cy="836119"/>
          </a:xfrm>
          <a:prstGeom prst="rect">
            <a:avLst/>
          </a:prstGeom>
        </p:spPr>
      </p:pic>
    </p:spTree>
    <p:extLst>
      <p:ext uri="{BB962C8B-B14F-4D97-AF65-F5344CB8AC3E}">
        <p14:creationId xmlns:p14="http://schemas.microsoft.com/office/powerpoint/2010/main" val="2178021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B100-6AF8-3D40-8076-D577EC49E9D2}"/>
              </a:ext>
            </a:extLst>
          </p:cNvPr>
          <p:cNvSpPr>
            <a:spLocks noGrp="1"/>
          </p:cNvSpPr>
          <p:nvPr>
            <p:ph type="title"/>
          </p:nvPr>
        </p:nvSpPr>
        <p:spPr>
          <a:xfrm>
            <a:off x="119742" y="5600"/>
            <a:ext cx="12072257" cy="1325563"/>
          </a:xfrm>
        </p:spPr>
        <p:txBody>
          <a:bodyPr>
            <a:normAutofit/>
          </a:bodyPr>
          <a:lstStyle/>
          <a:p>
            <a:r>
              <a:rPr lang="en-US" sz="3200" b="1">
                <a:latin typeface="Century Gothic" panose="020B0502020202020204" pitchFamily="34" charset="0"/>
              </a:rPr>
              <a:t>Caring for Nature and Life Resources</a:t>
            </a:r>
          </a:p>
        </p:txBody>
      </p:sp>
      <p:sp>
        <p:nvSpPr>
          <p:cNvPr id="7" name="TextBox 6">
            <a:extLst>
              <a:ext uri="{FF2B5EF4-FFF2-40B4-BE49-F238E27FC236}">
                <a16:creationId xmlns:a16="http://schemas.microsoft.com/office/drawing/2014/main" id="{1164A070-3DF0-5649-87EA-8CDECAE65DDA}"/>
              </a:ext>
            </a:extLst>
          </p:cNvPr>
          <p:cNvSpPr txBox="1"/>
          <p:nvPr/>
        </p:nvSpPr>
        <p:spPr>
          <a:xfrm>
            <a:off x="446315" y="1331163"/>
            <a:ext cx="10733314" cy="1200329"/>
          </a:xfrm>
          <a:prstGeom prst="rect">
            <a:avLst/>
          </a:prstGeom>
          <a:noFill/>
        </p:spPr>
        <p:txBody>
          <a:bodyPr wrap="square" rtlCol="0">
            <a:spAutoFit/>
          </a:bodyPr>
          <a:lstStyle/>
          <a:p>
            <a:r>
              <a:rPr lang="en-US" sz="2400">
                <a:latin typeface="Century Gothic" panose="020B0502020202020204" pitchFamily="34" charset="0"/>
              </a:rPr>
              <a:t>Compared to the United States, Argentinians are significantly more likely to identify with others who care for the nature and want to save life resources, p&lt;.05</a:t>
            </a:r>
          </a:p>
        </p:txBody>
      </p:sp>
      <p:cxnSp>
        <p:nvCxnSpPr>
          <p:cNvPr id="9" name="Straight Connector 8">
            <a:extLst>
              <a:ext uri="{FF2B5EF4-FFF2-40B4-BE49-F238E27FC236}">
                <a16:creationId xmlns:a16="http://schemas.microsoft.com/office/drawing/2014/main" id="{E0769E09-4AC2-EA4D-A12F-2B32E9256DD7}"/>
              </a:ext>
            </a:extLst>
          </p:cNvPr>
          <p:cNvCxnSpPr>
            <a:cxnSpLocks/>
          </p:cNvCxnSpPr>
          <p:nvPr/>
        </p:nvCxnSpPr>
        <p:spPr>
          <a:xfrm>
            <a:off x="2220686" y="4849020"/>
            <a:ext cx="7657240" cy="0"/>
          </a:xfrm>
          <a:prstGeom prst="line">
            <a:avLst/>
          </a:prstGeom>
          <a:ln>
            <a:solidFill>
              <a:schemeClr val="tx1"/>
            </a:solidFill>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D3954033-C6EC-AC4E-B626-738B4EF5070E}"/>
              </a:ext>
            </a:extLst>
          </p:cNvPr>
          <p:cNvCxnSpPr>
            <a:cxnSpLocks/>
          </p:cNvCxnSpPr>
          <p:nvPr/>
        </p:nvCxnSpPr>
        <p:spPr>
          <a:xfrm>
            <a:off x="6829354" y="4833798"/>
            <a:ext cx="0" cy="360381"/>
          </a:xfrm>
          <a:prstGeom prst="line">
            <a:avLst/>
          </a:prstGeom>
          <a:ln>
            <a:solidFill>
              <a:schemeClr val="tx1"/>
            </a:solidFill>
          </a:ln>
        </p:spPr>
        <p:style>
          <a:lnRef idx="3">
            <a:schemeClr val="accent2"/>
          </a:lnRef>
          <a:fillRef idx="0">
            <a:schemeClr val="accent2"/>
          </a:fillRef>
          <a:effectRef idx="2">
            <a:schemeClr val="accent2"/>
          </a:effectRef>
          <a:fontRef idx="minor">
            <a:schemeClr val="tx1"/>
          </a:fontRef>
        </p:style>
      </p:cxnSp>
      <p:cxnSp>
        <p:nvCxnSpPr>
          <p:cNvPr id="11" name="Straight Connector 10">
            <a:extLst>
              <a:ext uri="{FF2B5EF4-FFF2-40B4-BE49-F238E27FC236}">
                <a16:creationId xmlns:a16="http://schemas.microsoft.com/office/drawing/2014/main" id="{9C524A31-859F-2F46-9ED4-6ED64F00D6F0}"/>
              </a:ext>
            </a:extLst>
          </p:cNvPr>
          <p:cNvCxnSpPr>
            <a:cxnSpLocks/>
          </p:cNvCxnSpPr>
          <p:nvPr/>
        </p:nvCxnSpPr>
        <p:spPr>
          <a:xfrm>
            <a:off x="2220686" y="4587816"/>
            <a:ext cx="0" cy="493295"/>
          </a:xfrm>
          <a:prstGeom prst="line">
            <a:avLst/>
          </a:prstGeom>
          <a:ln>
            <a:solidFill>
              <a:schemeClr val="tx1"/>
            </a:solidFill>
          </a:ln>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id="{14E9CF95-6695-EC42-BA51-20015CD22E50}"/>
              </a:ext>
            </a:extLst>
          </p:cNvPr>
          <p:cNvCxnSpPr>
            <a:cxnSpLocks/>
          </p:cNvCxnSpPr>
          <p:nvPr/>
        </p:nvCxnSpPr>
        <p:spPr>
          <a:xfrm>
            <a:off x="9873915" y="4608388"/>
            <a:ext cx="0" cy="493295"/>
          </a:xfrm>
          <a:prstGeom prst="line">
            <a:avLst/>
          </a:prstGeom>
          <a:ln>
            <a:solidFill>
              <a:schemeClr val="tx1"/>
            </a:solidFill>
          </a:ln>
        </p:spPr>
        <p:style>
          <a:lnRef idx="3">
            <a:schemeClr val="accent2"/>
          </a:lnRef>
          <a:fillRef idx="0">
            <a:schemeClr val="accent2"/>
          </a:fillRef>
          <a:effectRef idx="2">
            <a:schemeClr val="accent2"/>
          </a:effectRef>
          <a:fontRef idx="minor">
            <a:schemeClr val="tx1"/>
          </a:fontRef>
        </p:style>
      </p:cxnSp>
      <p:cxnSp>
        <p:nvCxnSpPr>
          <p:cNvPr id="14" name="Straight Connector 13">
            <a:extLst>
              <a:ext uri="{FF2B5EF4-FFF2-40B4-BE49-F238E27FC236}">
                <a16:creationId xmlns:a16="http://schemas.microsoft.com/office/drawing/2014/main" id="{1176D7F0-D291-2D4D-AC22-7EABE398DE51}"/>
              </a:ext>
            </a:extLst>
          </p:cNvPr>
          <p:cNvCxnSpPr>
            <a:cxnSpLocks/>
          </p:cNvCxnSpPr>
          <p:nvPr/>
        </p:nvCxnSpPr>
        <p:spPr>
          <a:xfrm>
            <a:off x="3734946" y="4833798"/>
            <a:ext cx="0" cy="349495"/>
          </a:xfrm>
          <a:prstGeom prst="line">
            <a:avLst/>
          </a:prstGeom>
          <a:ln>
            <a:solidFill>
              <a:schemeClr val="tx1"/>
            </a:solidFill>
          </a:ln>
        </p:spPr>
        <p:style>
          <a:lnRef idx="3">
            <a:schemeClr val="accent2"/>
          </a:lnRef>
          <a:fillRef idx="0">
            <a:schemeClr val="accent2"/>
          </a:fillRef>
          <a:effectRef idx="2">
            <a:schemeClr val="accent2"/>
          </a:effectRef>
          <a:fontRef idx="minor">
            <a:schemeClr val="tx1"/>
          </a:fontRef>
        </p:style>
      </p:cxnSp>
      <p:cxnSp>
        <p:nvCxnSpPr>
          <p:cNvPr id="16" name="Straight Connector 15">
            <a:extLst>
              <a:ext uri="{FF2B5EF4-FFF2-40B4-BE49-F238E27FC236}">
                <a16:creationId xmlns:a16="http://schemas.microsoft.com/office/drawing/2014/main" id="{C0308687-28CD-E843-BBC6-5C25D6B77809}"/>
              </a:ext>
            </a:extLst>
          </p:cNvPr>
          <p:cNvCxnSpPr>
            <a:cxnSpLocks/>
          </p:cNvCxnSpPr>
          <p:nvPr/>
        </p:nvCxnSpPr>
        <p:spPr>
          <a:xfrm>
            <a:off x="5370667" y="4833798"/>
            <a:ext cx="0" cy="349495"/>
          </a:xfrm>
          <a:prstGeom prst="line">
            <a:avLst/>
          </a:prstGeom>
          <a:ln>
            <a:solidFill>
              <a:schemeClr val="tx1"/>
            </a:solidFill>
          </a:ln>
        </p:spPr>
        <p:style>
          <a:lnRef idx="3">
            <a:schemeClr val="accent2"/>
          </a:lnRef>
          <a:fillRef idx="0">
            <a:schemeClr val="accent2"/>
          </a:fillRef>
          <a:effectRef idx="2">
            <a:schemeClr val="accent2"/>
          </a:effectRef>
          <a:fontRef idx="minor">
            <a:schemeClr val="tx1"/>
          </a:fontRef>
        </p:style>
      </p:cxnSp>
      <p:cxnSp>
        <p:nvCxnSpPr>
          <p:cNvPr id="18" name="Straight Connector 17">
            <a:extLst>
              <a:ext uri="{FF2B5EF4-FFF2-40B4-BE49-F238E27FC236}">
                <a16:creationId xmlns:a16="http://schemas.microsoft.com/office/drawing/2014/main" id="{ADA2BA67-8B5D-6E47-A531-FBFAA6213E6B}"/>
              </a:ext>
            </a:extLst>
          </p:cNvPr>
          <p:cNvCxnSpPr>
            <a:cxnSpLocks/>
          </p:cNvCxnSpPr>
          <p:nvPr/>
        </p:nvCxnSpPr>
        <p:spPr>
          <a:xfrm>
            <a:off x="8410250" y="4833798"/>
            <a:ext cx="0" cy="349495"/>
          </a:xfrm>
          <a:prstGeom prst="line">
            <a:avLst/>
          </a:prstGeom>
          <a:ln>
            <a:solidFill>
              <a:schemeClr val="tx1"/>
            </a:solidFill>
          </a:ln>
        </p:spPr>
        <p:style>
          <a:lnRef idx="3">
            <a:schemeClr val="accent2"/>
          </a:lnRef>
          <a:fillRef idx="0">
            <a:schemeClr val="accent2"/>
          </a:fillRef>
          <a:effectRef idx="2">
            <a:schemeClr val="accent2"/>
          </a:effectRef>
          <a:fontRef idx="minor">
            <a:schemeClr val="tx1"/>
          </a:fontRef>
        </p:style>
      </p:cxnSp>
      <p:sp>
        <p:nvSpPr>
          <p:cNvPr id="20" name="TextBox 19">
            <a:extLst>
              <a:ext uri="{FF2B5EF4-FFF2-40B4-BE49-F238E27FC236}">
                <a16:creationId xmlns:a16="http://schemas.microsoft.com/office/drawing/2014/main" id="{16E0CCCD-8C0A-EA48-AA67-7A5663DEC4BD}"/>
              </a:ext>
            </a:extLst>
          </p:cNvPr>
          <p:cNvSpPr txBox="1"/>
          <p:nvPr/>
        </p:nvSpPr>
        <p:spPr>
          <a:xfrm>
            <a:off x="2049995" y="5149022"/>
            <a:ext cx="517358" cy="369332"/>
          </a:xfrm>
          <a:prstGeom prst="rect">
            <a:avLst/>
          </a:prstGeom>
          <a:noFill/>
          <a:ln>
            <a:noFill/>
          </a:ln>
        </p:spPr>
        <p:txBody>
          <a:bodyPr wrap="square" rtlCol="0">
            <a:spAutoFit/>
          </a:bodyPr>
          <a:lstStyle/>
          <a:p>
            <a:r>
              <a:rPr lang="en-US">
                <a:solidFill>
                  <a:srgbClr val="FFFFFF"/>
                </a:solidFill>
              </a:rPr>
              <a:t>1</a:t>
            </a:r>
          </a:p>
        </p:txBody>
      </p:sp>
      <p:sp>
        <p:nvSpPr>
          <p:cNvPr id="22" name="TextBox 21">
            <a:extLst>
              <a:ext uri="{FF2B5EF4-FFF2-40B4-BE49-F238E27FC236}">
                <a16:creationId xmlns:a16="http://schemas.microsoft.com/office/drawing/2014/main" id="{7C4162F3-0170-AF43-83B9-23E722438EA0}"/>
              </a:ext>
            </a:extLst>
          </p:cNvPr>
          <p:cNvSpPr txBox="1"/>
          <p:nvPr/>
        </p:nvSpPr>
        <p:spPr>
          <a:xfrm>
            <a:off x="3573997" y="5149101"/>
            <a:ext cx="517358" cy="369332"/>
          </a:xfrm>
          <a:prstGeom prst="rect">
            <a:avLst/>
          </a:prstGeom>
          <a:noFill/>
          <a:ln>
            <a:noFill/>
          </a:ln>
        </p:spPr>
        <p:txBody>
          <a:bodyPr wrap="square" rtlCol="0">
            <a:spAutoFit/>
          </a:bodyPr>
          <a:lstStyle/>
          <a:p>
            <a:r>
              <a:rPr lang="en-US">
                <a:solidFill>
                  <a:srgbClr val="FFFFFF"/>
                </a:solidFill>
              </a:rPr>
              <a:t>2</a:t>
            </a:r>
          </a:p>
        </p:txBody>
      </p:sp>
      <p:sp>
        <p:nvSpPr>
          <p:cNvPr id="24" name="TextBox 23">
            <a:extLst>
              <a:ext uri="{FF2B5EF4-FFF2-40B4-BE49-F238E27FC236}">
                <a16:creationId xmlns:a16="http://schemas.microsoft.com/office/drawing/2014/main" id="{8B4A8E43-01B3-764D-897D-0C9353F567E8}"/>
              </a:ext>
            </a:extLst>
          </p:cNvPr>
          <p:cNvSpPr txBox="1"/>
          <p:nvPr/>
        </p:nvSpPr>
        <p:spPr>
          <a:xfrm>
            <a:off x="5223803" y="5149022"/>
            <a:ext cx="517358" cy="369332"/>
          </a:xfrm>
          <a:prstGeom prst="rect">
            <a:avLst/>
          </a:prstGeom>
          <a:noFill/>
          <a:ln>
            <a:noFill/>
          </a:ln>
        </p:spPr>
        <p:txBody>
          <a:bodyPr wrap="square" rtlCol="0">
            <a:spAutoFit/>
          </a:bodyPr>
          <a:lstStyle/>
          <a:p>
            <a:r>
              <a:rPr lang="en-US">
                <a:solidFill>
                  <a:srgbClr val="FFFFFF"/>
                </a:solidFill>
              </a:rPr>
              <a:t>3</a:t>
            </a:r>
          </a:p>
        </p:txBody>
      </p:sp>
      <p:sp>
        <p:nvSpPr>
          <p:cNvPr id="25" name="TextBox 24">
            <a:extLst>
              <a:ext uri="{FF2B5EF4-FFF2-40B4-BE49-F238E27FC236}">
                <a16:creationId xmlns:a16="http://schemas.microsoft.com/office/drawing/2014/main" id="{8C1E21A5-5F06-5F49-840C-0863C7CC4B96}"/>
              </a:ext>
            </a:extLst>
          </p:cNvPr>
          <p:cNvSpPr txBox="1"/>
          <p:nvPr/>
        </p:nvSpPr>
        <p:spPr>
          <a:xfrm>
            <a:off x="6667119" y="5161565"/>
            <a:ext cx="517358" cy="369332"/>
          </a:xfrm>
          <a:prstGeom prst="rect">
            <a:avLst/>
          </a:prstGeom>
          <a:noFill/>
          <a:ln>
            <a:noFill/>
          </a:ln>
        </p:spPr>
        <p:txBody>
          <a:bodyPr wrap="square" rtlCol="0">
            <a:spAutoFit/>
          </a:bodyPr>
          <a:lstStyle/>
          <a:p>
            <a:r>
              <a:rPr lang="en-US">
                <a:solidFill>
                  <a:srgbClr val="FFFFFF"/>
                </a:solidFill>
              </a:rPr>
              <a:t>4</a:t>
            </a:r>
          </a:p>
        </p:txBody>
      </p:sp>
      <p:sp>
        <p:nvSpPr>
          <p:cNvPr id="27" name="TextBox 26">
            <a:extLst>
              <a:ext uri="{FF2B5EF4-FFF2-40B4-BE49-F238E27FC236}">
                <a16:creationId xmlns:a16="http://schemas.microsoft.com/office/drawing/2014/main" id="{80F8156E-2E86-D44E-AC15-B6AFF74AC763}"/>
              </a:ext>
            </a:extLst>
          </p:cNvPr>
          <p:cNvSpPr txBox="1"/>
          <p:nvPr/>
        </p:nvSpPr>
        <p:spPr>
          <a:xfrm>
            <a:off x="8264446" y="5149811"/>
            <a:ext cx="517358" cy="369332"/>
          </a:xfrm>
          <a:prstGeom prst="rect">
            <a:avLst/>
          </a:prstGeom>
          <a:noFill/>
          <a:ln>
            <a:noFill/>
          </a:ln>
        </p:spPr>
        <p:txBody>
          <a:bodyPr wrap="square" rtlCol="0">
            <a:spAutoFit/>
          </a:bodyPr>
          <a:lstStyle/>
          <a:p>
            <a:r>
              <a:rPr lang="en-US">
                <a:solidFill>
                  <a:srgbClr val="FFFFFF"/>
                </a:solidFill>
              </a:rPr>
              <a:t>5</a:t>
            </a:r>
          </a:p>
        </p:txBody>
      </p:sp>
      <p:sp>
        <p:nvSpPr>
          <p:cNvPr id="29" name="TextBox 28">
            <a:extLst>
              <a:ext uri="{FF2B5EF4-FFF2-40B4-BE49-F238E27FC236}">
                <a16:creationId xmlns:a16="http://schemas.microsoft.com/office/drawing/2014/main" id="{B9056B92-C629-AD4B-B402-5AC898D78FB2}"/>
              </a:ext>
            </a:extLst>
          </p:cNvPr>
          <p:cNvSpPr txBox="1"/>
          <p:nvPr/>
        </p:nvSpPr>
        <p:spPr>
          <a:xfrm>
            <a:off x="9733946" y="5149022"/>
            <a:ext cx="517358" cy="369332"/>
          </a:xfrm>
          <a:prstGeom prst="rect">
            <a:avLst/>
          </a:prstGeom>
          <a:noFill/>
          <a:ln>
            <a:noFill/>
          </a:ln>
        </p:spPr>
        <p:txBody>
          <a:bodyPr wrap="square" rtlCol="0">
            <a:spAutoFit/>
          </a:bodyPr>
          <a:lstStyle/>
          <a:p>
            <a:r>
              <a:rPr lang="en-US">
                <a:solidFill>
                  <a:srgbClr val="FFFFFF"/>
                </a:solidFill>
              </a:rPr>
              <a:t>6</a:t>
            </a:r>
          </a:p>
        </p:txBody>
      </p:sp>
      <p:sp>
        <p:nvSpPr>
          <p:cNvPr id="30" name="TextBox 29">
            <a:extLst>
              <a:ext uri="{FF2B5EF4-FFF2-40B4-BE49-F238E27FC236}">
                <a16:creationId xmlns:a16="http://schemas.microsoft.com/office/drawing/2014/main" id="{CA6A336B-4693-934D-9D96-EC6E1DF9FF20}"/>
              </a:ext>
            </a:extLst>
          </p:cNvPr>
          <p:cNvSpPr txBox="1"/>
          <p:nvPr/>
        </p:nvSpPr>
        <p:spPr>
          <a:xfrm>
            <a:off x="2216669" y="5455383"/>
            <a:ext cx="7657240" cy="430887"/>
          </a:xfrm>
          <a:prstGeom prst="rect">
            <a:avLst/>
          </a:prstGeom>
          <a:noFill/>
        </p:spPr>
        <p:txBody>
          <a:bodyPr wrap="square" rtlCol="0">
            <a:spAutoFit/>
          </a:bodyPr>
          <a:lstStyle/>
          <a:p>
            <a:pPr algn="ctr"/>
            <a:r>
              <a:rPr lang="en-US" sz="2200" b="1">
                <a:solidFill>
                  <a:srgbClr val="FFFFFF"/>
                </a:solidFill>
              </a:rPr>
              <a:t>Looking after the environment is important to this person</a:t>
            </a:r>
          </a:p>
        </p:txBody>
      </p:sp>
      <p:sp>
        <p:nvSpPr>
          <p:cNvPr id="31" name="TextBox 30">
            <a:extLst>
              <a:ext uri="{FF2B5EF4-FFF2-40B4-BE49-F238E27FC236}">
                <a16:creationId xmlns:a16="http://schemas.microsoft.com/office/drawing/2014/main" id="{B015198D-9A11-5A4F-B98D-187F83DF6692}"/>
              </a:ext>
            </a:extLst>
          </p:cNvPr>
          <p:cNvSpPr txBox="1"/>
          <p:nvPr/>
        </p:nvSpPr>
        <p:spPr>
          <a:xfrm>
            <a:off x="678161" y="4567054"/>
            <a:ext cx="1407962" cy="646331"/>
          </a:xfrm>
          <a:prstGeom prst="rect">
            <a:avLst/>
          </a:prstGeom>
          <a:noFill/>
        </p:spPr>
        <p:txBody>
          <a:bodyPr wrap="square" rtlCol="0">
            <a:spAutoFit/>
          </a:bodyPr>
          <a:lstStyle/>
          <a:p>
            <a:pPr algn="r"/>
            <a:r>
              <a:rPr lang="en-US" b="1">
                <a:solidFill>
                  <a:srgbClr val="FFFFFF"/>
                </a:solidFill>
              </a:rPr>
              <a:t>Very Much Like Me</a:t>
            </a:r>
          </a:p>
        </p:txBody>
      </p:sp>
      <p:sp>
        <p:nvSpPr>
          <p:cNvPr id="32" name="TextBox 31">
            <a:extLst>
              <a:ext uri="{FF2B5EF4-FFF2-40B4-BE49-F238E27FC236}">
                <a16:creationId xmlns:a16="http://schemas.microsoft.com/office/drawing/2014/main" id="{3E981362-4627-AA4F-BD2F-E554ADB038E9}"/>
              </a:ext>
            </a:extLst>
          </p:cNvPr>
          <p:cNvSpPr txBox="1"/>
          <p:nvPr/>
        </p:nvSpPr>
        <p:spPr>
          <a:xfrm>
            <a:off x="10033142" y="4570785"/>
            <a:ext cx="1203826" cy="646331"/>
          </a:xfrm>
          <a:prstGeom prst="rect">
            <a:avLst/>
          </a:prstGeom>
          <a:noFill/>
        </p:spPr>
        <p:txBody>
          <a:bodyPr wrap="square" rtlCol="0">
            <a:spAutoFit/>
          </a:bodyPr>
          <a:lstStyle/>
          <a:p>
            <a:r>
              <a:rPr lang="en-US" b="1">
                <a:solidFill>
                  <a:srgbClr val="FFFFFF"/>
                </a:solidFill>
              </a:rPr>
              <a:t>Not At All Like Me</a:t>
            </a:r>
          </a:p>
        </p:txBody>
      </p:sp>
      <p:pic>
        <p:nvPicPr>
          <p:cNvPr id="60" name="Picture 59" descr="A picture containing diagram&#10;&#10;Description automatically generated">
            <a:extLst>
              <a:ext uri="{FF2B5EF4-FFF2-40B4-BE49-F238E27FC236}">
                <a16:creationId xmlns:a16="http://schemas.microsoft.com/office/drawing/2014/main" id="{0CD15742-A446-5349-89C0-0554A6D9D367}"/>
              </a:ext>
            </a:extLst>
          </p:cNvPr>
          <p:cNvPicPr>
            <a:picLocks noChangeAspect="1"/>
          </p:cNvPicPr>
          <p:nvPr/>
        </p:nvPicPr>
        <p:blipFill>
          <a:blip r:embed="rId3"/>
          <a:stretch>
            <a:fillRect/>
          </a:stretch>
        </p:blipFill>
        <p:spPr>
          <a:xfrm>
            <a:off x="5671619" y="2295094"/>
            <a:ext cx="1254179" cy="836119"/>
          </a:xfrm>
          <a:prstGeom prst="rect">
            <a:avLst/>
          </a:prstGeom>
        </p:spPr>
      </p:pic>
      <p:pic>
        <p:nvPicPr>
          <p:cNvPr id="61" name="Picture 60" descr="Background pattern&#10;&#10;Description automatically generated">
            <a:extLst>
              <a:ext uri="{FF2B5EF4-FFF2-40B4-BE49-F238E27FC236}">
                <a16:creationId xmlns:a16="http://schemas.microsoft.com/office/drawing/2014/main" id="{BD0FA99E-8D20-E743-9965-6EF89B47EA03}"/>
              </a:ext>
            </a:extLst>
          </p:cNvPr>
          <p:cNvPicPr>
            <a:picLocks noChangeAspect="1"/>
          </p:cNvPicPr>
          <p:nvPr/>
        </p:nvPicPr>
        <p:blipFill>
          <a:blip r:embed="rId4"/>
          <a:stretch>
            <a:fillRect/>
          </a:stretch>
        </p:blipFill>
        <p:spPr>
          <a:xfrm>
            <a:off x="6280715" y="3559251"/>
            <a:ext cx="1290166" cy="767258"/>
          </a:xfrm>
          <a:prstGeom prst="rect">
            <a:avLst/>
          </a:prstGeom>
        </p:spPr>
      </p:pic>
      <p:sp>
        <p:nvSpPr>
          <p:cNvPr id="57" name="Line Callout 2 56">
            <a:extLst>
              <a:ext uri="{FF2B5EF4-FFF2-40B4-BE49-F238E27FC236}">
                <a16:creationId xmlns:a16="http://schemas.microsoft.com/office/drawing/2014/main" id="{AE79F5A8-11CE-4144-A961-179A23449604}"/>
              </a:ext>
            </a:extLst>
          </p:cNvPr>
          <p:cNvSpPr/>
          <p:nvPr/>
        </p:nvSpPr>
        <p:spPr>
          <a:xfrm>
            <a:off x="5293806" y="2440434"/>
            <a:ext cx="1488857" cy="903740"/>
          </a:xfrm>
          <a:prstGeom prst="borderCallout2">
            <a:avLst>
              <a:gd name="adj1" fmla="val 18750"/>
              <a:gd name="adj2" fmla="val -8333"/>
              <a:gd name="adj3" fmla="val 18750"/>
              <a:gd name="adj4" fmla="val -16667"/>
              <a:gd name="adj5" fmla="val 256625"/>
              <a:gd name="adj6" fmla="val -26927"/>
            </a:avLst>
          </a:prstGeom>
          <a:solidFill>
            <a:schemeClr val="accent4">
              <a:lumMod val="75000"/>
            </a:schemeClr>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t>Argentina</a:t>
            </a:r>
          </a:p>
          <a:p>
            <a:pPr algn="ctr"/>
            <a:r>
              <a:rPr lang="en-US"/>
              <a:t>M = 2.72</a:t>
            </a:r>
          </a:p>
          <a:p>
            <a:pPr algn="ctr"/>
            <a:r>
              <a:rPr lang="en-US"/>
              <a:t>N = 1014</a:t>
            </a:r>
          </a:p>
        </p:txBody>
      </p:sp>
      <p:sp>
        <p:nvSpPr>
          <p:cNvPr id="56" name="Line Callout 2 55">
            <a:extLst>
              <a:ext uri="{FF2B5EF4-FFF2-40B4-BE49-F238E27FC236}">
                <a16:creationId xmlns:a16="http://schemas.microsoft.com/office/drawing/2014/main" id="{733CEA60-5214-2C48-BF0E-3F666904942C}"/>
              </a:ext>
            </a:extLst>
          </p:cNvPr>
          <p:cNvSpPr/>
          <p:nvPr/>
        </p:nvSpPr>
        <p:spPr>
          <a:xfrm>
            <a:off x="5922690" y="3731821"/>
            <a:ext cx="1488857" cy="903740"/>
          </a:xfrm>
          <a:prstGeom prst="borderCallout2">
            <a:avLst/>
          </a:prstGeom>
          <a:solidFill>
            <a:schemeClr val="accent1">
              <a:lumMod val="75000"/>
            </a:schemeClr>
          </a:solidFill>
          <a:ln>
            <a:solidFill>
              <a:schemeClr val="accent1">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t>United States</a:t>
            </a:r>
          </a:p>
          <a:p>
            <a:pPr algn="ctr"/>
            <a:r>
              <a:rPr lang="en-US"/>
              <a:t>M = 2.95</a:t>
            </a:r>
          </a:p>
          <a:p>
            <a:pPr algn="ctr"/>
            <a:r>
              <a:rPr lang="en-US"/>
              <a:t>N = 2190</a:t>
            </a:r>
          </a:p>
        </p:txBody>
      </p:sp>
    </p:spTree>
    <p:extLst>
      <p:ext uri="{BB962C8B-B14F-4D97-AF65-F5344CB8AC3E}">
        <p14:creationId xmlns:p14="http://schemas.microsoft.com/office/powerpoint/2010/main" val="3514634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B100-6AF8-3D40-8076-D577EC49E9D2}"/>
              </a:ext>
            </a:extLst>
          </p:cNvPr>
          <p:cNvSpPr>
            <a:spLocks noGrp="1"/>
          </p:cNvSpPr>
          <p:nvPr>
            <p:ph type="title"/>
          </p:nvPr>
        </p:nvSpPr>
        <p:spPr>
          <a:xfrm>
            <a:off x="119742" y="5600"/>
            <a:ext cx="12072257" cy="1325563"/>
          </a:xfrm>
        </p:spPr>
        <p:txBody>
          <a:bodyPr>
            <a:normAutofit/>
          </a:bodyPr>
          <a:lstStyle/>
          <a:p>
            <a:r>
              <a:rPr lang="en-US" sz="3200" b="1">
                <a:latin typeface="Century Gothic" panose="020B0502020202020204" pitchFamily="34" charset="0"/>
              </a:rPr>
              <a:t>Environment</a:t>
            </a:r>
          </a:p>
        </p:txBody>
      </p:sp>
      <p:sp>
        <p:nvSpPr>
          <p:cNvPr id="5" name="TextBox 4">
            <a:extLst>
              <a:ext uri="{FF2B5EF4-FFF2-40B4-BE49-F238E27FC236}">
                <a16:creationId xmlns:a16="http://schemas.microsoft.com/office/drawing/2014/main" id="{62AA24FE-D679-9D42-9D51-C85EA7A2815D}"/>
              </a:ext>
            </a:extLst>
          </p:cNvPr>
          <p:cNvSpPr txBox="1"/>
          <p:nvPr/>
        </p:nvSpPr>
        <p:spPr>
          <a:xfrm>
            <a:off x="4492487" y="1063298"/>
            <a:ext cx="3419225" cy="338554"/>
          </a:xfrm>
          <a:prstGeom prst="rect">
            <a:avLst/>
          </a:prstGeom>
          <a:noFill/>
        </p:spPr>
        <p:txBody>
          <a:bodyPr wrap="square" rtlCol="0">
            <a:spAutoFit/>
          </a:bodyPr>
          <a:lstStyle/>
          <a:p>
            <a:pPr algn="r"/>
            <a:r>
              <a:rPr lang="pt-BR" sz="1600">
                <a:latin typeface="Century Gothic" panose="020B0502020202020204" pitchFamily="34" charset="0"/>
              </a:rPr>
              <a:t>AR N=1015; U.S. N=2190; p&lt;.05</a:t>
            </a:r>
          </a:p>
        </p:txBody>
      </p:sp>
      <p:graphicFrame>
        <p:nvGraphicFramePr>
          <p:cNvPr id="4" name="Chart 3">
            <a:extLst>
              <a:ext uri="{FF2B5EF4-FFF2-40B4-BE49-F238E27FC236}">
                <a16:creationId xmlns:a16="http://schemas.microsoft.com/office/drawing/2014/main" id="{FFB948DA-D673-482A-A02D-F588327C663A}"/>
              </a:ext>
            </a:extLst>
          </p:cNvPr>
          <p:cNvGraphicFramePr/>
          <p:nvPr>
            <p:extLst>
              <p:ext uri="{D42A27DB-BD31-4B8C-83A1-F6EECF244321}">
                <p14:modId xmlns:p14="http://schemas.microsoft.com/office/powerpoint/2010/main" val="3816971618"/>
              </p:ext>
            </p:extLst>
          </p:nvPr>
        </p:nvGraphicFramePr>
        <p:xfrm>
          <a:off x="228377" y="1472540"/>
          <a:ext cx="8433023" cy="523306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4997ABCE-B060-44F5-B03B-8F77FB2C11D2}"/>
              </a:ext>
            </a:extLst>
          </p:cNvPr>
          <p:cNvSpPr txBox="1"/>
          <p:nvPr/>
        </p:nvSpPr>
        <p:spPr>
          <a:xfrm>
            <a:off x="8775700" y="1224582"/>
            <a:ext cx="3297029" cy="4893647"/>
          </a:xfrm>
          <a:prstGeom prst="rect">
            <a:avLst/>
          </a:prstGeom>
          <a:noFill/>
        </p:spPr>
        <p:txBody>
          <a:bodyPr wrap="square">
            <a:spAutoFit/>
          </a:bodyPr>
          <a:lstStyle/>
          <a:p>
            <a:r>
              <a:rPr lang="en-US" sz="2400">
                <a:latin typeface="Century Gothic" panose="020B0502020202020204" pitchFamily="34" charset="0"/>
              </a:rPr>
              <a:t>All four variables in this section were found to have significance.</a:t>
            </a:r>
          </a:p>
          <a:p>
            <a:endParaRPr lang="en-US" sz="2400">
              <a:latin typeface="Century Gothic" panose="020B0502020202020204" pitchFamily="34" charset="0"/>
            </a:endParaRPr>
          </a:p>
          <a:p>
            <a:r>
              <a:rPr lang="en-US" sz="2400">
                <a:latin typeface="Century Gothic" panose="020B0502020202020204" pitchFamily="34" charset="0"/>
              </a:rPr>
              <a:t>Participants often connected with environmental organizations but did not always have confidence in them or believe pollution is a problem.</a:t>
            </a:r>
          </a:p>
        </p:txBody>
      </p:sp>
    </p:spTree>
    <p:extLst>
      <p:ext uri="{BB962C8B-B14F-4D97-AF65-F5344CB8AC3E}">
        <p14:creationId xmlns:p14="http://schemas.microsoft.com/office/powerpoint/2010/main" val="1994711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B100-6AF8-3D40-8076-D577EC49E9D2}"/>
              </a:ext>
            </a:extLst>
          </p:cNvPr>
          <p:cNvSpPr>
            <a:spLocks noGrp="1"/>
          </p:cNvSpPr>
          <p:nvPr>
            <p:ph type="title"/>
          </p:nvPr>
        </p:nvSpPr>
        <p:spPr>
          <a:xfrm>
            <a:off x="116211" y="0"/>
            <a:ext cx="12072257" cy="1325563"/>
          </a:xfrm>
        </p:spPr>
        <p:txBody>
          <a:bodyPr>
            <a:normAutofit/>
          </a:bodyPr>
          <a:lstStyle/>
          <a:p>
            <a:r>
              <a:rPr lang="en-US" sz="3200" b="1">
                <a:latin typeface="Century Gothic" panose="020B0502020202020204" pitchFamily="34" charset="0"/>
              </a:rPr>
              <a:t>POLITICS: Political Activities</a:t>
            </a:r>
          </a:p>
        </p:txBody>
      </p:sp>
      <p:sp>
        <p:nvSpPr>
          <p:cNvPr id="7" name="TextBox 6">
            <a:extLst>
              <a:ext uri="{FF2B5EF4-FFF2-40B4-BE49-F238E27FC236}">
                <a16:creationId xmlns:a16="http://schemas.microsoft.com/office/drawing/2014/main" id="{1164A070-3DF0-5649-87EA-8CDECAE65DDA}"/>
              </a:ext>
            </a:extLst>
          </p:cNvPr>
          <p:cNvSpPr txBox="1"/>
          <p:nvPr/>
        </p:nvSpPr>
        <p:spPr>
          <a:xfrm>
            <a:off x="412448" y="1331163"/>
            <a:ext cx="3662841" cy="4493538"/>
          </a:xfrm>
          <a:prstGeom prst="rect">
            <a:avLst/>
          </a:prstGeom>
          <a:noFill/>
        </p:spPr>
        <p:txBody>
          <a:bodyPr wrap="square" rtlCol="0">
            <a:spAutoFit/>
          </a:bodyPr>
          <a:lstStyle/>
          <a:p>
            <a:r>
              <a:rPr lang="en-US" sz="2200">
                <a:latin typeface="Century Gothic" panose="020B0502020202020204" pitchFamily="34" charset="0"/>
              </a:rPr>
              <a:t>Significance was found between both variables for both countries </a:t>
            </a:r>
          </a:p>
          <a:p>
            <a:endParaRPr lang="en-US" sz="2200">
              <a:latin typeface="Century Gothic" panose="020B0502020202020204" pitchFamily="34" charset="0"/>
            </a:endParaRPr>
          </a:p>
          <a:p>
            <a:r>
              <a:rPr lang="en-US" sz="2200">
                <a:latin typeface="Century Gothic" panose="020B0502020202020204" pitchFamily="34" charset="0"/>
              </a:rPr>
              <a:t>In this section of the study the findings suggest that those that report participation in political activities in both Argentina and the U.S. are significantly more likely to care for the environment.</a:t>
            </a:r>
          </a:p>
        </p:txBody>
      </p:sp>
      <p:graphicFrame>
        <p:nvGraphicFramePr>
          <p:cNvPr id="5" name="Chart 4">
            <a:extLst>
              <a:ext uri="{FF2B5EF4-FFF2-40B4-BE49-F238E27FC236}">
                <a16:creationId xmlns:a16="http://schemas.microsoft.com/office/drawing/2014/main" id="{F09EFA9B-9E77-423F-94F6-7CD1B46BEE7C}"/>
              </a:ext>
            </a:extLst>
          </p:cNvPr>
          <p:cNvGraphicFramePr/>
          <p:nvPr>
            <p:extLst>
              <p:ext uri="{D42A27DB-BD31-4B8C-83A1-F6EECF244321}">
                <p14:modId xmlns:p14="http://schemas.microsoft.com/office/powerpoint/2010/main" val="2113952628"/>
              </p:ext>
            </p:extLst>
          </p:nvPr>
        </p:nvGraphicFramePr>
        <p:xfrm>
          <a:off x="5057422" y="1007914"/>
          <a:ext cx="6823729" cy="480586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0DE4E971-DACF-49E1-B559-35CDDF68907C}"/>
              </a:ext>
            </a:extLst>
          </p:cNvPr>
          <p:cNvSpPr txBox="1"/>
          <p:nvPr/>
        </p:nvSpPr>
        <p:spPr>
          <a:xfrm rot="16200000">
            <a:off x="3061232" y="3111703"/>
            <a:ext cx="4805865" cy="276999"/>
          </a:xfrm>
          <a:prstGeom prst="rect">
            <a:avLst/>
          </a:prstGeom>
          <a:noFill/>
        </p:spPr>
        <p:txBody>
          <a:bodyPr wrap="square" rtlCol="0">
            <a:spAutoFit/>
          </a:bodyPr>
          <a:lstStyle/>
          <a:p>
            <a:r>
              <a:rPr lang="en-US" sz="1200"/>
              <a:t>Very Like Me                        Mean Scale                                 Not l Like Me</a:t>
            </a:r>
          </a:p>
        </p:txBody>
      </p:sp>
      <p:sp>
        <p:nvSpPr>
          <p:cNvPr id="9" name="TextBox 8">
            <a:extLst>
              <a:ext uri="{FF2B5EF4-FFF2-40B4-BE49-F238E27FC236}">
                <a16:creationId xmlns:a16="http://schemas.microsoft.com/office/drawing/2014/main" id="{853B466C-5312-4D08-8B7B-EBB55BEFAEEA}"/>
              </a:ext>
            </a:extLst>
          </p:cNvPr>
          <p:cNvSpPr txBox="1"/>
          <p:nvPr/>
        </p:nvSpPr>
        <p:spPr>
          <a:xfrm>
            <a:off x="10281424" y="126608"/>
            <a:ext cx="1790834" cy="830997"/>
          </a:xfrm>
          <a:prstGeom prst="rect">
            <a:avLst/>
          </a:prstGeom>
          <a:noFill/>
        </p:spPr>
        <p:txBody>
          <a:bodyPr wrap="square" rtlCol="0">
            <a:spAutoFit/>
          </a:bodyPr>
          <a:lstStyle/>
          <a:p>
            <a:pPr algn="r"/>
            <a:r>
              <a:rPr lang="pt-BR" sz="1600">
                <a:latin typeface="Century Gothic" panose="020B0502020202020204" pitchFamily="34" charset="0"/>
              </a:rPr>
              <a:t>AR N=1015</a:t>
            </a:r>
          </a:p>
          <a:p>
            <a:pPr algn="r"/>
            <a:r>
              <a:rPr lang="pt-BR" sz="1600">
                <a:latin typeface="Century Gothic" panose="020B0502020202020204" pitchFamily="34" charset="0"/>
              </a:rPr>
              <a:t>U.S. N=2190 </a:t>
            </a:r>
          </a:p>
          <a:p>
            <a:pPr algn="r"/>
            <a:r>
              <a:rPr lang="pt-BR" sz="1600">
                <a:latin typeface="Century Gothic" panose="020B0502020202020204" pitchFamily="34" charset="0"/>
              </a:rPr>
              <a:t>p&lt;.05</a:t>
            </a:r>
          </a:p>
        </p:txBody>
      </p:sp>
    </p:spTree>
    <p:extLst>
      <p:ext uri="{BB962C8B-B14F-4D97-AF65-F5344CB8AC3E}">
        <p14:creationId xmlns:p14="http://schemas.microsoft.com/office/powerpoint/2010/main" val="1034046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CF02A-DE91-42BA-9CE7-24A48C5B26D4}"/>
              </a:ext>
            </a:extLst>
          </p:cNvPr>
          <p:cNvSpPr>
            <a:spLocks noGrp="1"/>
          </p:cNvSpPr>
          <p:nvPr>
            <p:ph type="title"/>
          </p:nvPr>
        </p:nvSpPr>
        <p:spPr>
          <a:xfrm>
            <a:off x="92599" y="7462"/>
            <a:ext cx="10515600" cy="1325563"/>
          </a:xfrm>
        </p:spPr>
        <p:txBody>
          <a:bodyPr/>
          <a:lstStyle/>
          <a:p>
            <a:r>
              <a:rPr lang="en-US" sz="3200" b="1">
                <a:latin typeface="Century Gothic" panose="020B0502020202020204" pitchFamily="34" charset="0"/>
              </a:rPr>
              <a:t>POLITICS: Political Interest</a:t>
            </a:r>
            <a:endParaRPr lang="en-US" sz="3200"/>
          </a:p>
        </p:txBody>
      </p:sp>
      <p:graphicFrame>
        <p:nvGraphicFramePr>
          <p:cNvPr id="6" name="Content Placeholder 5">
            <a:extLst>
              <a:ext uri="{FF2B5EF4-FFF2-40B4-BE49-F238E27FC236}">
                <a16:creationId xmlns:a16="http://schemas.microsoft.com/office/drawing/2014/main" id="{0AE2811D-717A-4016-84DC-7CDE3B92287B}"/>
              </a:ext>
            </a:extLst>
          </p:cNvPr>
          <p:cNvGraphicFramePr>
            <a:graphicFrameLocks noGrp="1"/>
          </p:cNvGraphicFramePr>
          <p:nvPr>
            <p:ph idx="1"/>
            <p:extLst>
              <p:ext uri="{D42A27DB-BD31-4B8C-83A1-F6EECF244321}">
                <p14:modId xmlns:p14="http://schemas.microsoft.com/office/powerpoint/2010/main" val="2560616093"/>
              </p:ext>
            </p:extLst>
          </p:nvPr>
        </p:nvGraphicFramePr>
        <p:xfrm>
          <a:off x="7370955" y="1663042"/>
          <a:ext cx="4174273" cy="309853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D988DE8F-32F5-41F0-B5CD-1ECF6D1D300F}"/>
              </a:ext>
            </a:extLst>
          </p:cNvPr>
          <p:cNvSpPr txBox="1"/>
          <p:nvPr/>
        </p:nvSpPr>
        <p:spPr>
          <a:xfrm>
            <a:off x="367991" y="1333025"/>
            <a:ext cx="3122341" cy="4770537"/>
          </a:xfrm>
          <a:prstGeom prst="rect">
            <a:avLst/>
          </a:prstGeom>
          <a:noFill/>
        </p:spPr>
        <p:txBody>
          <a:bodyPr wrap="square" rtlCol="0">
            <a:spAutoFit/>
          </a:bodyPr>
          <a:lstStyle/>
          <a:p>
            <a:r>
              <a:rPr lang="en-US" sz="2200">
                <a:latin typeface="Century Gothic" panose="020B0502020202020204" pitchFamily="34" charset="0"/>
              </a:rPr>
              <a:t>Significance was found between both variables for both countries </a:t>
            </a:r>
          </a:p>
          <a:p>
            <a:endParaRPr lang="en-US" sz="2200">
              <a:latin typeface="Century Gothic" panose="020B0502020202020204" pitchFamily="34" charset="0"/>
            </a:endParaRPr>
          </a:p>
          <a:p>
            <a:r>
              <a:rPr lang="en-US" sz="2200">
                <a:latin typeface="Century Gothic" panose="020B0502020202020204" pitchFamily="34" charset="0"/>
              </a:rPr>
              <a:t>Participants that express interest in politics are also likely to look after the environment, care for nature, and save life resources in both countries. </a:t>
            </a:r>
          </a:p>
          <a:p>
            <a:endParaRPr lang="en-US"/>
          </a:p>
        </p:txBody>
      </p:sp>
      <p:graphicFrame>
        <p:nvGraphicFramePr>
          <p:cNvPr id="13" name="Chart 12">
            <a:extLst>
              <a:ext uri="{FF2B5EF4-FFF2-40B4-BE49-F238E27FC236}">
                <a16:creationId xmlns:a16="http://schemas.microsoft.com/office/drawing/2014/main" id="{C1DE0180-4616-4BC4-AF6A-7BA5B53CF028}"/>
              </a:ext>
            </a:extLst>
          </p:cNvPr>
          <p:cNvGraphicFramePr/>
          <p:nvPr>
            <p:extLst>
              <p:ext uri="{D42A27DB-BD31-4B8C-83A1-F6EECF244321}">
                <p14:modId xmlns:p14="http://schemas.microsoft.com/office/powerpoint/2010/main" val="3937280238"/>
              </p:ext>
            </p:extLst>
          </p:nvPr>
        </p:nvGraphicFramePr>
        <p:xfrm>
          <a:off x="3490332" y="1663042"/>
          <a:ext cx="3806282" cy="3614821"/>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51A6A664-9CF5-4635-9FDB-FE777757C1B0}"/>
              </a:ext>
            </a:extLst>
          </p:cNvPr>
          <p:cNvSpPr txBox="1"/>
          <p:nvPr/>
        </p:nvSpPr>
        <p:spPr>
          <a:xfrm>
            <a:off x="10381785" y="343564"/>
            <a:ext cx="1608031" cy="738664"/>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effectLst/>
                <a:uLnTx/>
                <a:uFillTx/>
                <a:latin typeface="Century Gothic"/>
              </a:rPr>
              <a:t>AR N=1015</a:t>
            </a:r>
            <a:endParaRPr lang="pt-BR" sz="1400" b="0" i="0" u="none" strike="noStrike" kern="1200" cap="none" spc="0" normalizeH="0" baseline="0" noProof="0">
              <a:ln>
                <a:noFill/>
              </a:ln>
              <a:effectLst/>
              <a:uLnTx/>
              <a:uFillTx/>
              <a:latin typeface="Century Gothic"/>
            </a:endParaRPr>
          </a:p>
          <a:p>
            <a:pPr algn="r">
              <a:defRPr/>
            </a:pPr>
            <a:r>
              <a:rPr kumimoji="0" lang="pt-BR" sz="1400" b="0" i="0" u="none" strike="noStrike" kern="1200" cap="none" spc="0" normalizeH="0" baseline="0" noProof="0">
                <a:ln>
                  <a:noFill/>
                </a:ln>
                <a:effectLst/>
                <a:uLnTx/>
                <a:uFillTx/>
                <a:latin typeface="Century Gothic"/>
              </a:rPr>
              <a:t>U.S. N=2190</a:t>
            </a:r>
            <a:endParaRPr lang="pt-BR" sz="1400" b="0" i="0" u="none" strike="noStrike" kern="1200" cap="none" spc="0" normalizeH="0" baseline="0" noProof="0">
              <a:ln>
                <a:noFill/>
              </a:ln>
              <a:effectLst/>
              <a:uLnTx/>
              <a:uFillTx/>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a:ln>
                  <a:noFill/>
                </a:ln>
                <a:effectLst/>
                <a:uLnTx/>
                <a:uFillTx/>
                <a:latin typeface="Century Gothic"/>
              </a:rPr>
              <a:t>p&lt;.05</a:t>
            </a:r>
          </a:p>
        </p:txBody>
      </p:sp>
      <p:sp>
        <p:nvSpPr>
          <p:cNvPr id="15" name="TextBox 14">
            <a:extLst>
              <a:ext uri="{FF2B5EF4-FFF2-40B4-BE49-F238E27FC236}">
                <a16:creationId xmlns:a16="http://schemas.microsoft.com/office/drawing/2014/main" id="{262E273F-8AF3-4105-B8FB-F64D6310C4B1}"/>
              </a:ext>
            </a:extLst>
          </p:cNvPr>
          <p:cNvSpPr txBox="1"/>
          <p:nvPr/>
        </p:nvSpPr>
        <p:spPr>
          <a:xfrm>
            <a:off x="5040351" y="4917959"/>
            <a:ext cx="1694986" cy="415498"/>
          </a:xfrm>
          <a:prstGeom prst="rect">
            <a:avLst/>
          </a:prstGeom>
          <a:noFill/>
        </p:spPr>
        <p:txBody>
          <a:bodyPr wrap="square" rtlCol="0">
            <a:spAutoFit/>
          </a:bodyPr>
          <a:lstStyle/>
          <a:p>
            <a:pPr algn="ctr"/>
            <a:r>
              <a:rPr lang="en-US" sz="1050"/>
              <a:t>% Percentage Environmental Support</a:t>
            </a:r>
          </a:p>
        </p:txBody>
      </p:sp>
      <p:pic>
        <p:nvPicPr>
          <p:cNvPr id="17" name="Picture 16">
            <a:extLst>
              <a:ext uri="{FF2B5EF4-FFF2-40B4-BE49-F238E27FC236}">
                <a16:creationId xmlns:a16="http://schemas.microsoft.com/office/drawing/2014/main" id="{26718C39-9496-4019-B5DD-EFB053DE4475}"/>
              </a:ext>
            </a:extLst>
          </p:cNvPr>
          <p:cNvPicPr>
            <a:picLocks noChangeAspect="1"/>
          </p:cNvPicPr>
          <p:nvPr/>
        </p:nvPicPr>
        <p:blipFill>
          <a:blip r:embed="rId5"/>
          <a:stretch>
            <a:fillRect/>
          </a:stretch>
        </p:blipFill>
        <p:spPr>
          <a:xfrm>
            <a:off x="7621714" y="4594843"/>
            <a:ext cx="4243184" cy="323116"/>
          </a:xfrm>
          <a:prstGeom prst="rect">
            <a:avLst/>
          </a:prstGeom>
        </p:spPr>
      </p:pic>
      <p:sp>
        <p:nvSpPr>
          <p:cNvPr id="5" name="TextBox 4">
            <a:extLst>
              <a:ext uri="{FF2B5EF4-FFF2-40B4-BE49-F238E27FC236}">
                <a16:creationId xmlns:a16="http://schemas.microsoft.com/office/drawing/2014/main" id="{CCA89FA5-402E-4188-A235-1409301275F6}"/>
              </a:ext>
            </a:extLst>
          </p:cNvPr>
          <p:cNvSpPr txBox="1"/>
          <p:nvPr/>
        </p:nvSpPr>
        <p:spPr>
          <a:xfrm>
            <a:off x="3386216" y="2736642"/>
            <a:ext cx="146903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pt-BR" sz="1400">
                <a:latin typeface="Century Gothic"/>
              </a:rPr>
              <a:t>AR N=999</a:t>
            </a:r>
            <a:endParaRPr lang="pt-BR" sz="1400">
              <a:latin typeface="Calibri" panose="020F0502020204030204"/>
              <a:cs typeface="Calibri" panose="020F0502020204030204"/>
            </a:endParaRPr>
          </a:p>
          <a:p>
            <a:pPr algn="r"/>
            <a:r>
              <a:rPr lang="pt-BR" sz="1400">
                <a:latin typeface="Century Gothic"/>
              </a:rPr>
              <a:t>U.S. N=2181</a:t>
            </a:r>
            <a:endParaRPr lang="pt-BR" sz="1400">
              <a:ea typeface="+mn-lt"/>
              <a:cs typeface="+mn-lt"/>
            </a:endParaRPr>
          </a:p>
          <a:p>
            <a:pPr algn="r"/>
            <a:r>
              <a:rPr lang="pt-BR" sz="1400">
                <a:latin typeface="Century Gothic"/>
              </a:rPr>
              <a:t>p&lt;.05</a:t>
            </a:r>
            <a:endParaRPr lang="en-US" sz="1400"/>
          </a:p>
        </p:txBody>
      </p:sp>
    </p:spTree>
    <p:extLst>
      <p:ext uri="{BB962C8B-B14F-4D97-AF65-F5344CB8AC3E}">
        <p14:creationId xmlns:p14="http://schemas.microsoft.com/office/powerpoint/2010/main" val="2566036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2CAA2-A28C-48B9-8173-6D40361CAC42}"/>
              </a:ext>
            </a:extLst>
          </p:cNvPr>
          <p:cNvSpPr>
            <a:spLocks noGrp="1"/>
          </p:cNvSpPr>
          <p:nvPr>
            <p:ph type="title"/>
          </p:nvPr>
        </p:nvSpPr>
        <p:spPr>
          <a:xfrm>
            <a:off x="127321" y="20345"/>
            <a:ext cx="10515600" cy="1325563"/>
          </a:xfrm>
        </p:spPr>
        <p:txBody>
          <a:bodyPr>
            <a:normAutofit/>
          </a:bodyPr>
          <a:lstStyle/>
          <a:p>
            <a:r>
              <a:rPr lang="en-US" sz="3200" b="1">
                <a:latin typeface="Century Gothic" panose="020B0502020202020204" pitchFamily="34" charset="0"/>
              </a:rPr>
              <a:t>POLITICS: Political Views</a:t>
            </a:r>
            <a:endParaRPr lang="en-US" sz="3200"/>
          </a:p>
        </p:txBody>
      </p:sp>
      <p:graphicFrame>
        <p:nvGraphicFramePr>
          <p:cNvPr id="6" name="Content Placeholder 5">
            <a:extLst>
              <a:ext uri="{FF2B5EF4-FFF2-40B4-BE49-F238E27FC236}">
                <a16:creationId xmlns:a16="http://schemas.microsoft.com/office/drawing/2014/main" id="{D3B63F6B-90DE-411E-AEEA-E9F55F5C331B}"/>
              </a:ext>
            </a:extLst>
          </p:cNvPr>
          <p:cNvGraphicFramePr>
            <a:graphicFrameLocks noGrp="1"/>
          </p:cNvGraphicFramePr>
          <p:nvPr>
            <p:ph idx="1"/>
            <p:extLst>
              <p:ext uri="{D42A27DB-BD31-4B8C-83A1-F6EECF244321}">
                <p14:modId xmlns:p14="http://schemas.microsoft.com/office/powerpoint/2010/main" val="139974025"/>
              </p:ext>
            </p:extLst>
          </p:nvPr>
        </p:nvGraphicFramePr>
        <p:xfrm>
          <a:off x="36690" y="1467906"/>
          <a:ext cx="5889978" cy="478792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ACBD70C7-0053-4026-93EA-A511D58C12A3}"/>
              </a:ext>
            </a:extLst>
          </p:cNvPr>
          <p:cNvSpPr txBox="1"/>
          <p:nvPr/>
        </p:nvSpPr>
        <p:spPr>
          <a:xfrm rot="16200000">
            <a:off x="-2007934" y="3634655"/>
            <a:ext cx="4880259" cy="276999"/>
          </a:xfrm>
          <a:prstGeom prst="rect">
            <a:avLst/>
          </a:prstGeom>
          <a:noFill/>
        </p:spPr>
        <p:txBody>
          <a:bodyPr wrap="square" rtlCol="0">
            <a:spAutoFit/>
          </a:bodyPr>
          <a:lstStyle/>
          <a:p>
            <a:r>
              <a:rPr lang="en-US" sz="1200"/>
              <a:t>   Very Like Me                         Mean Scale                           Not Like Me</a:t>
            </a:r>
          </a:p>
        </p:txBody>
      </p:sp>
      <p:sp>
        <p:nvSpPr>
          <p:cNvPr id="13" name="TextBox 12">
            <a:extLst>
              <a:ext uri="{FF2B5EF4-FFF2-40B4-BE49-F238E27FC236}">
                <a16:creationId xmlns:a16="http://schemas.microsoft.com/office/drawing/2014/main" id="{57820C8B-F9D8-4695-8FC6-A066A37B0A40}"/>
              </a:ext>
            </a:extLst>
          </p:cNvPr>
          <p:cNvSpPr txBox="1"/>
          <p:nvPr/>
        </p:nvSpPr>
        <p:spPr>
          <a:xfrm>
            <a:off x="6980663" y="1561171"/>
            <a:ext cx="4806176"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Significance was found between all three variables for both countries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a:solidFill>
                <a:prstClr val="white"/>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Century Gothic" panose="020B0502020202020204" pitchFamily="34" charset="0"/>
              </a:rPr>
              <a:t>Participants</a:t>
            </a:r>
            <a:r>
              <a:rPr lang="en-US" sz="2200">
                <a:solidFill>
                  <a:prstClr val="white"/>
                </a:solidFill>
                <a:latin typeface="Century Gothic" panose="020B0502020202020204" pitchFamily="34" charset="0"/>
              </a:rPr>
              <a:t> </a:t>
            </a:r>
            <a:r>
              <a:rPr kumimoji="0" lang="en-US" sz="22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in both Argentina and the United States who identify with “left” leaning political views are also more likely to self-identify as caring for the environment</a:t>
            </a:r>
          </a:p>
        </p:txBody>
      </p:sp>
      <p:sp>
        <p:nvSpPr>
          <p:cNvPr id="14" name="TextBox 13">
            <a:extLst>
              <a:ext uri="{FF2B5EF4-FFF2-40B4-BE49-F238E27FC236}">
                <a16:creationId xmlns:a16="http://schemas.microsoft.com/office/drawing/2014/main" id="{1CC4E451-AE81-4FEE-A465-9E42EEA27432}"/>
              </a:ext>
            </a:extLst>
          </p:cNvPr>
          <p:cNvSpPr txBox="1"/>
          <p:nvPr/>
        </p:nvSpPr>
        <p:spPr>
          <a:xfrm>
            <a:off x="10281424" y="267629"/>
            <a:ext cx="1616881" cy="8309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AR N=1015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U.S. N=2190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p&lt;.05</a:t>
            </a:r>
          </a:p>
        </p:txBody>
      </p:sp>
    </p:spTree>
    <p:extLst>
      <p:ext uri="{BB962C8B-B14F-4D97-AF65-F5344CB8AC3E}">
        <p14:creationId xmlns:p14="http://schemas.microsoft.com/office/powerpoint/2010/main" val="1518689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B100-6AF8-3D40-8076-D577EC49E9D2}"/>
              </a:ext>
            </a:extLst>
          </p:cNvPr>
          <p:cNvSpPr>
            <a:spLocks noGrp="1"/>
          </p:cNvSpPr>
          <p:nvPr>
            <p:ph type="title"/>
          </p:nvPr>
        </p:nvSpPr>
        <p:spPr>
          <a:xfrm>
            <a:off x="119742" y="5600"/>
            <a:ext cx="12072257" cy="1325563"/>
          </a:xfrm>
        </p:spPr>
        <p:txBody>
          <a:bodyPr>
            <a:normAutofit/>
          </a:bodyPr>
          <a:lstStyle/>
          <a:p>
            <a:r>
              <a:rPr lang="en-US" sz="3200" b="1">
                <a:latin typeface="Century Gothic"/>
              </a:rPr>
              <a:t>Economy</a:t>
            </a:r>
            <a:endParaRPr lang="en-US" sz="3200" b="1">
              <a:latin typeface="Century Gothic" panose="020B0502020202020204" pitchFamily="34" charset="0"/>
            </a:endParaRPr>
          </a:p>
        </p:txBody>
      </p:sp>
      <p:sp>
        <p:nvSpPr>
          <p:cNvPr id="7" name="TextBox 6">
            <a:extLst>
              <a:ext uri="{FF2B5EF4-FFF2-40B4-BE49-F238E27FC236}">
                <a16:creationId xmlns:a16="http://schemas.microsoft.com/office/drawing/2014/main" id="{1164A070-3DF0-5649-87EA-8CDECAE65DDA}"/>
              </a:ext>
            </a:extLst>
          </p:cNvPr>
          <p:cNvSpPr txBox="1"/>
          <p:nvPr/>
        </p:nvSpPr>
        <p:spPr>
          <a:xfrm>
            <a:off x="387700" y="1331163"/>
            <a:ext cx="3730534" cy="5970865"/>
          </a:xfrm>
          <a:prstGeom prst="rect">
            <a:avLst/>
          </a:prstGeom>
          <a:noFill/>
        </p:spPr>
        <p:txBody>
          <a:bodyPr wrap="square" lIns="91440" tIns="45720" rIns="91440" bIns="45720" rtlCol="0" anchor="t">
            <a:spAutoFit/>
          </a:bodyPr>
          <a:lstStyle/>
          <a:p>
            <a:r>
              <a:rPr lang="en-US">
                <a:latin typeface="Century Gothic"/>
              </a:rPr>
              <a:t>Significance was found between all three variables – with one variable only being significant for the US.</a:t>
            </a:r>
          </a:p>
          <a:p>
            <a:endParaRPr lang="en-US">
              <a:latin typeface="Century Gothic"/>
            </a:endParaRPr>
          </a:p>
          <a:p>
            <a:r>
              <a:rPr lang="en-US">
                <a:latin typeface="Century Gothic"/>
              </a:rPr>
              <a:t>As hypothesized, prioritizing the economy correlates negatively with the extent to which Americans and Argentinians identify with being caring for nature. </a:t>
            </a:r>
            <a:endParaRPr lang="en-US">
              <a:latin typeface="Century Gothic"/>
              <a:cs typeface="Calibri"/>
            </a:endParaRPr>
          </a:p>
          <a:p>
            <a:endParaRPr lang="en-US">
              <a:latin typeface="Century Gothic"/>
            </a:endParaRPr>
          </a:p>
          <a:p>
            <a:r>
              <a:rPr lang="en-US">
                <a:latin typeface="Century Gothic"/>
                <a:cs typeface="Calibri"/>
              </a:rPr>
              <a:t>Interestingly enough, people that valued work as important also reported to adhere more importance to nature.   </a:t>
            </a:r>
            <a:endParaRPr lang="en-US">
              <a:ea typeface="+mn-lt"/>
              <a:cs typeface="+mn-lt"/>
            </a:endParaRPr>
          </a:p>
          <a:p>
            <a:endParaRPr lang="en-US">
              <a:latin typeface="Century Gothic"/>
              <a:cs typeface="Calibri"/>
            </a:endParaRPr>
          </a:p>
          <a:p>
            <a:endParaRPr lang="en-US" sz="2000">
              <a:latin typeface="Century Gothic"/>
              <a:cs typeface="Calibri"/>
            </a:endParaRPr>
          </a:p>
          <a:p>
            <a:endParaRPr lang="en-US" sz="2000">
              <a:latin typeface="Century Gothic"/>
              <a:cs typeface="Calibri"/>
            </a:endParaRPr>
          </a:p>
        </p:txBody>
      </p:sp>
      <p:sp>
        <p:nvSpPr>
          <p:cNvPr id="8" name="TextBox 7">
            <a:extLst>
              <a:ext uri="{FF2B5EF4-FFF2-40B4-BE49-F238E27FC236}">
                <a16:creationId xmlns:a16="http://schemas.microsoft.com/office/drawing/2014/main" id="{DF8D3BE9-576B-49A0-BC9E-01EBD39036AA}"/>
              </a:ext>
            </a:extLst>
          </p:cNvPr>
          <p:cNvSpPr txBox="1"/>
          <p:nvPr/>
        </p:nvSpPr>
        <p:spPr>
          <a:xfrm>
            <a:off x="8547268" y="254546"/>
            <a:ext cx="27432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pt-BR" sz="1600">
                <a:latin typeface="Century Gothic"/>
              </a:rPr>
              <a:t>AR N= 958</a:t>
            </a:r>
          </a:p>
          <a:p>
            <a:pPr algn="r"/>
            <a:r>
              <a:rPr lang="pt-BR" sz="1600">
                <a:latin typeface="Century Gothic"/>
              </a:rPr>
              <a:t>U.S. N= 2162</a:t>
            </a:r>
          </a:p>
          <a:p>
            <a:pPr algn="r"/>
            <a:r>
              <a:rPr lang="pt-BR" sz="1600">
                <a:latin typeface="Century Gothic"/>
              </a:rPr>
              <a:t>p&lt;.05</a:t>
            </a:r>
          </a:p>
        </p:txBody>
      </p:sp>
      <p:sp>
        <p:nvSpPr>
          <p:cNvPr id="9" name="TextBox 8">
            <a:extLst>
              <a:ext uri="{FF2B5EF4-FFF2-40B4-BE49-F238E27FC236}">
                <a16:creationId xmlns:a16="http://schemas.microsoft.com/office/drawing/2014/main" id="{E6F545BF-2CC9-48A2-9717-4FE497596F45}"/>
              </a:ext>
            </a:extLst>
          </p:cNvPr>
          <p:cNvSpPr txBox="1"/>
          <p:nvPr/>
        </p:nvSpPr>
        <p:spPr>
          <a:xfrm>
            <a:off x="5088653" y="5674806"/>
            <a:ext cx="671564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latin typeface="Century Gothic"/>
              </a:rPr>
              <a:t>(Lower mean values relate to greater care for the environment)</a:t>
            </a:r>
            <a:endParaRPr lang="en-US" sz="1600" i="1">
              <a:cs typeface="Calibri"/>
            </a:endParaRPr>
          </a:p>
        </p:txBody>
      </p:sp>
      <p:pic>
        <p:nvPicPr>
          <p:cNvPr id="3" name="Picture 3" descr="Chart, bar chart&#10;&#10;Description automatically generated">
            <a:extLst>
              <a:ext uri="{FF2B5EF4-FFF2-40B4-BE49-F238E27FC236}">
                <a16:creationId xmlns:a16="http://schemas.microsoft.com/office/drawing/2014/main" id="{ACFA32DF-5352-44E6-91B5-6ECA1B1ACF54}"/>
              </a:ext>
            </a:extLst>
          </p:cNvPr>
          <p:cNvPicPr>
            <a:picLocks noChangeAspect="1"/>
          </p:cNvPicPr>
          <p:nvPr/>
        </p:nvPicPr>
        <p:blipFill>
          <a:blip r:embed="rId3"/>
          <a:stretch>
            <a:fillRect/>
          </a:stretch>
        </p:blipFill>
        <p:spPr>
          <a:xfrm>
            <a:off x="4933335" y="1291988"/>
            <a:ext cx="7032522" cy="4347766"/>
          </a:xfrm>
          <a:prstGeom prst="rect">
            <a:avLst/>
          </a:prstGeom>
        </p:spPr>
      </p:pic>
    </p:spTree>
    <p:extLst>
      <p:ext uri="{BB962C8B-B14F-4D97-AF65-F5344CB8AC3E}">
        <p14:creationId xmlns:p14="http://schemas.microsoft.com/office/powerpoint/2010/main" val="2801889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B100-6AF8-3D40-8076-D577EC49E9D2}"/>
              </a:ext>
            </a:extLst>
          </p:cNvPr>
          <p:cNvSpPr>
            <a:spLocks noGrp="1"/>
          </p:cNvSpPr>
          <p:nvPr>
            <p:ph type="title"/>
          </p:nvPr>
        </p:nvSpPr>
        <p:spPr>
          <a:xfrm>
            <a:off x="119742" y="5600"/>
            <a:ext cx="12072257" cy="1325563"/>
          </a:xfrm>
        </p:spPr>
        <p:txBody>
          <a:bodyPr>
            <a:normAutofit/>
          </a:bodyPr>
          <a:lstStyle/>
          <a:p>
            <a:r>
              <a:rPr lang="en-US" sz="3200" b="1">
                <a:latin typeface="Century Gothic"/>
              </a:rPr>
              <a:t>Science &amp; Technology</a:t>
            </a:r>
          </a:p>
        </p:txBody>
      </p:sp>
      <p:sp>
        <p:nvSpPr>
          <p:cNvPr id="5" name="TextBox 4">
            <a:extLst>
              <a:ext uri="{FF2B5EF4-FFF2-40B4-BE49-F238E27FC236}">
                <a16:creationId xmlns:a16="http://schemas.microsoft.com/office/drawing/2014/main" id="{62AA24FE-D679-9D42-9D51-C85EA7A2815D}"/>
              </a:ext>
            </a:extLst>
          </p:cNvPr>
          <p:cNvSpPr txBox="1"/>
          <p:nvPr/>
        </p:nvSpPr>
        <p:spPr>
          <a:xfrm>
            <a:off x="446315" y="1331163"/>
            <a:ext cx="3420454" cy="5663089"/>
          </a:xfrm>
          <a:prstGeom prst="rect">
            <a:avLst/>
          </a:prstGeom>
          <a:noFill/>
        </p:spPr>
        <p:txBody>
          <a:bodyPr wrap="square" lIns="91440" tIns="45720" rIns="91440" bIns="45720" rtlCol="0" anchor="t">
            <a:spAutoFit/>
          </a:bodyPr>
          <a:lstStyle/>
          <a:p>
            <a:r>
              <a:rPr lang="en-US" sz="2000">
                <a:latin typeface="Century Gothic"/>
              </a:rPr>
              <a:t>All 3 variables related to science &amp; technology were significant in both countries.</a:t>
            </a:r>
          </a:p>
          <a:p>
            <a:endParaRPr lang="en-US" sz="2000">
              <a:latin typeface="Century Gothic"/>
            </a:endParaRPr>
          </a:p>
          <a:p>
            <a:r>
              <a:rPr lang="en-US" sz="2000">
                <a:latin typeface="Century Gothic"/>
              </a:rPr>
              <a:t>People that see scientific and technological development in a positive light, are more likely to self-report as being caring for nature. </a:t>
            </a:r>
          </a:p>
          <a:p>
            <a:endParaRPr lang="en-US" sz="2000">
              <a:latin typeface="Century Gothic"/>
            </a:endParaRPr>
          </a:p>
          <a:p>
            <a:r>
              <a:rPr lang="en-US" sz="2000">
                <a:latin typeface="Century Gothic"/>
              </a:rPr>
              <a:t>In Argentina the strongest correlations were found across all three variables.</a:t>
            </a:r>
            <a:endParaRPr lang="en-US"/>
          </a:p>
          <a:p>
            <a:endParaRPr lang="en-US" sz="2000">
              <a:latin typeface="Century Gothic"/>
            </a:endParaRPr>
          </a:p>
          <a:p>
            <a:endParaRPr lang="en-US">
              <a:latin typeface="Century Gothic"/>
            </a:endParaRPr>
          </a:p>
          <a:p>
            <a:endParaRPr lang="en-US" sz="2400">
              <a:latin typeface="Century Gothic"/>
            </a:endParaRPr>
          </a:p>
        </p:txBody>
      </p:sp>
      <p:pic>
        <p:nvPicPr>
          <p:cNvPr id="3" name="Picture 3" descr="Chart, bar chart&#10;&#10;Description automatically generated">
            <a:extLst>
              <a:ext uri="{FF2B5EF4-FFF2-40B4-BE49-F238E27FC236}">
                <a16:creationId xmlns:a16="http://schemas.microsoft.com/office/drawing/2014/main" id="{95F6587E-3270-498F-875B-4593FCA7D21E}"/>
              </a:ext>
            </a:extLst>
          </p:cNvPr>
          <p:cNvPicPr>
            <a:picLocks noChangeAspect="1"/>
          </p:cNvPicPr>
          <p:nvPr/>
        </p:nvPicPr>
        <p:blipFill>
          <a:blip r:embed="rId3"/>
          <a:stretch>
            <a:fillRect/>
          </a:stretch>
        </p:blipFill>
        <p:spPr>
          <a:xfrm>
            <a:off x="3910741" y="1183681"/>
            <a:ext cx="7696198" cy="4487806"/>
          </a:xfrm>
          <a:prstGeom prst="rect">
            <a:avLst/>
          </a:prstGeom>
        </p:spPr>
      </p:pic>
      <p:sp>
        <p:nvSpPr>
          <p:cNvPr id="6" name="TextBox 5">
            <a:extLst>
              <a:ext uri="{FF2B5EF4-FFF2-40B4-BE49-F238E27FC236}">
                <a16:creationId xmlns:a16="http://schemas.microsoft.com/office/drawing/2014/main" id="{6D5FE88A-38BE-4296-8BB4-54B13D0E6C23}"/>
              </a:ext>
            </a:extLst>
          </p:cNvPr>
          <p:cNvSpPr txBox="1"/>
          <p:nvPr/>
        </p:nvSpPr>
        <p:spPr>
          <a:xfrm>
            <a:off x="8999444" y="606238"/>
            <a:ext cx="27432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pt-BR" sz="1600">
                <a:latin typeface="Century Gothic"/>
              </a:rPr>
              <a:t>AR N= 981</a:t>
            </a:r>
          </a:p>
          <a:p>
            <a:pPr algn="r"/>
            <a:r>
              <a:rPr lang="pt-BR" sz="1600">
                <a:latin typeface="Century Gothic"/>
              </a:rPr>
              <a:t>U.S. N= 2139</a:t>
            </a:r>
          </a:p>
          <a:p>
            <a:pPr algn="r"/>
            <a:r>
              <a:rPr lang="pt-BR" sz="1600">
                <a:latin typeface="Century Gothic"/>
              </a:rPr>
              <a:t>p&lt;.05</a:t>
            </a:r>
          </a:p>
        </p:txBody>
      </p:sp>
      <p:sp>
        <p:nvSpPr>
          <p:cNvPr id="7" name="TextBox 6">
            <a:extLst>
              <a:ext uri="{FF2B5EF4-FFF2-40B4-BE49-F238E27FC236}">
                <a16:creationId xmlns:a16="http://schemas.microsoft.com/office/drawing/2014/main" id="{0D63BECF-E45E-4A85-9DA7-A77D5C4159C7}"/>
              </a:ext>
            </a:extLst>
          </p:cNvPr>
          <p:cNvSpPr txBox="1"/>
          <p:nvPr/>
        </p:nvSpPr>
        <p:spPr>
          <a:xfrm>
            <a:off x="4995661" y="5606055"/>
            <a:ext cx="862985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latin typeface="Century Gothic"/>
              </a:rPr>
              <a:t>(Lower mean values relate to greater care for the environment)</a:t>
            </a:r>
            <a:endParaRPr lang="en-US" i="1">
              <a:cs typeface="Calibri"/>
            </a:endParaRPr>
          </a:p>
        </p:txBody>
      </p:sp>
    </p:spTree>
    <p:extLst>
      <p:ext uri="{BB962C8B-B14F-4D97-AF65-F5344CB8AC3E}">
        <p14:creationId xmlns:p14="http://schemas.microsoft.com/office/powerpoint/2010/main" val="1192694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B100-6AF8-3D40-8076-D577EC49E9D2}"/>
              </a:ext>
            </a:extLst>
          </p:cNvPr>
          <p:cNvSpPr>
            <a:spLocks noGrp="1"/>
          </p:cNvSpPr>
          <p:nvPr>
            <p:ph type="title"/>
          </p:nvPr>
        </p:nvSpPr>
        <p:spPr>
          <a:xfrm>
            <a:off x="119742" y="5600"/>
            <a:ext cx="12072257" cy="1325563"/>
          </a:xfrm>
        </p:spPr>
        <p:txBody>
          <a:bodyPr>
            <a:normAutofit/>
          </a:bodyPr>
          <a:lstStyle/>
          <a:p>
            <a:r>
              <a:rPr lang="en-US" sz="3200" b="1">
                <a:latin typeface="Century Gothic" panose="020B0502020202020204" pitchFamily="34" charset="0"/>
              </a:rPr>
              <a:t>Religion and Life Purpose</a:t>
            </a:r>
          </a:p>
        </p:txBody>
      </p:sp>
      <p:sp>
        <p:nvSpPr>
          <p:cNvPr id="5" name="TextBox 4">
            <a:extLst>
              <a:ext uri="{FF2B5EF4-FFF2-40B4-BE49-F238E27FC236}">
                <a16:creationId xmlns:a16="http://schemas.microsoft.com/office/drawing/2014/main" id="{62AA24FE-D679-9D42-9D51-C85EA7A2815D}"/>
              </a:ext>
            </a:extLst>
          </p:cNvPr>
          <p:cNvSpPr txBox="1"/>
          <p:nvPr/>
        </p:nvSpPr>
        <p:spPr>
          <a:xfrm>
            <a:off x="9821304" y="486966"/>
            <a:ext cx="2148445" cy="830997"/>
          </a:xfrm>
          <a:prstGeom prst="rect">
            <a:avLst/>
          </a:prstGeom>
          <a:noFill/>
        </p:spPr>
        <p:txBody>
          <a:bodyPr wrap="square" rtlCol="0">
            <a:spAutoFit/>
          </a:bodyPr>
          <a:lstStyle/>
          <a:p>
            <a:pPr algn="r"/>
            <a:r>
              <a:rPr lang="pt-BR" sz="1600">
                <a:latin typeface="Century Gothic" panose="020B0502020202020204" pitchFamily="34" charset="0"/>
              </a:rPr>
              <a:t>AR N=1015</a:t>
            </a:r>
          </a:p>
          <a:p>
            <a:pPr algn="r"/>
            <a:r>
              <a:rPr lang="pt-BR" sz="1600">
                <a:latin typeface="Century Gothic" panose="020B0502020202020204" pitchFamily="34" charset="0"/>
              </a:rPr>
              <a:t>U.S. N=2190 </a:t>
            </a:r>
          </a:p>
          <a:p>
            <a:pPr algn="r"/>
            <a:r>
              <a:rPr lang="pt-BR" sz="1600">
                <a:latin typeface="Century Gothic" panose="020B0502020202020204" pitchFamily="34" charset="0"/>
              </a:rPr>
              <a:t>p&lt;.05</a:t>
            </a:r>
          </a:p>
        </p:txBody>
      </p:sp>
      <p:sp>
        <p:nvSpPr>
          <p:cNvPr id="8" name="TextBox 7">
            <a:extLst>
              <a:ext uri="{FF2B5EF4-FFF2-40B4-BE49-F238E27FC236}">
                <a16:creationId xmlns:a16="http://schemas.microsoft.com/office/drawing/2014/main" id="{4997ABCE-B060-44F5-B03B-8F77FB2C11D2}"/>
              </a:ext>
            </a:extLst>
          </p:cNvPr>
          <p:cNvSpPr txBox="1"/>
          <p:nvPr/>
        </p:nvSpPr>
        <p:spPr>
          <a:xfrm>
            <a:off x="331305" y="1445097"/>
            <a:ext cx="3835186" cy="4493538"/>
          </a:xfrm>
          <a:prstGeom prst="rect">
            <a:avLst/>
          </a:prstGeom>
          <a:noFill/>
        </p:spPr>
        <p:txBody>
          <a:bodyPr wrap="square">
            <a:spAutoFit/>
          </a:bodyPr>
          <a:lstStyle/>
          <a:p>
            <a:r>
              <a:rPr lang="en-US" sz="2200">
                <a:latin typeface="Century Gothic" panose="020B0502020202020204" pitchFamily="34" charset="0"/>
              </a:rPr>
              <a:t>Three of four variables displayed significance in this section.</a:t>
            </a:r>
          </a:p>
          <a:p>
            <a:endParaRPr lang="en-US" sz="2200">
              <a:latin typeface="Century Gothic" panose="020B0502020202020204" pitchFamily="34" charset="0"/>
            </a:endParaRPr>
          </a:p>
          <a:p>
            <a:r>
              <a:rPr lang="en-US" sz="2200">
                <a:latin typeface="Century Gothic" panose="020B0502020202020204" pitchFamily="34" charset="0"/>
              </a:rPr>
              <a:t>Participants that value the environment did not consider purpose of life, nor believe their religion was the only acceptable religion. Participants in the U.S. somewhat agreed we depend too much on science rather than faith.</a:t>
            </a:r>
          </a:p>
        </p:txBody>
      </p:sp>
      <p:graphicFrame>
        <p:nvGraphicFramePr>
          <p:cNvPr id="15" name="Chart 14">
            <a:extLst>
              <a:ext uri="{FF2B5EF4-FFF2-40B4-BE49-F238E27FC236}">
                <a16:creationId xmlns:a16="http://schemas.microsoft.com/office/drawing/2014/main" id="{7C94FA4E-AE47-44B8-A94F-1F5CDD6DA89E}"/>
              </a:ext>
            </a:extLst>
          </p:cNvPr>
          <p:cNvGraphicFramePr/>
          <p:nvPr>
            <p:extLst>
              <p:ext uri="{D42A27DB-BD31-4B8C-83A1-F6EECF244321}">
                <p14:modId xmlns:p14="http://schemas.microsoft.com/office/powerpoint/2010/main" val="1951651045"/>
              </p:ext>
            </p:extLst>
          </p:nvPr>
        </p:nvGraphicFramePr>
        <p:xfrm>
          <a:off x="4582886" y="1425039"/>
          <a:ext cx="7386863" cy="4714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5504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B100-6AF8-3D40-8076-D577EC49E9D2}"/>
              </a:ext>
            </a:extLst>
          </p:cNvPr>
          <p:cNvSpPr>
            <a:spLocks noGrp="1"/>
          </p:cNvSpPr>
          <p:nvPr>
            <p:ph type="title"/>
          </p:nvPr>
        </p:nvSpPr>
        <p:spPr>
          <a:xfrm>
            <a:off x="119742" y="5600"/>
            <a:ext cx="12072257" cy="1325563"/>
          </a:xfrm>
        </p:spPr>
        <p:txBody>
          <a:bodyPr>
            <a:normAutofit/>
          </a:bodyPr>
          <a:lstStyle/>
          <a:p>
            <a:r>
              <a:rPr lang="en-US" sz="3200" b="1">
                <a:latin typeface="Century Gothic" panose="020B0502020202020204" pitchFamily="34" charset="0"/>
              </a:rPr>
              <a:t>Personal and Family Values</a:t>
            </a:r>
          </a:p>
        </p:txBody>
      </p:sp>
      <p:sp>
        <p:nvSpPr>
          <p:cNvPr id="5" name="TextBox 4">
            <a:extLst>
              <a:ext uri="{FF2B5EF4-FFF2-40B4-BE49-F238E27FC236}">
                <a16:creationId xmlns:a16="http://schemas.microsoft.com/office/drawing/2014/main" id="{62AA24FE-D679-9D42-9D51-C85EA7A2815D}"/>
              </a:ext>
            </a:extLst>
          </p:cNvPr>
          <p:cNvSpPr txBox="1"/>
          <p:nvPr/>
        </p:nvSpPr>
        <p:spPr>
          <a:xfrm>
            <a:off x="446315" y="1331163"/>
            <a:ext cx="3420454" cy="4524315"/>
          </a:xfrm>
          <a:prstGeom prst="rect">
            <a:avLst/>
          </a:prstGeom>
          <a:noFill/>
        </p:spPr>
        <p:txBody>
          <a:bodyPr wrap="square" lIns="91440" tIns="45720" rIns="91440" bIns="45720" rtlCol="0" anchor="t">
            <a:spAutoFit/>
          </a:bodyPr>
          <a:lstStyle/>
          <a:p>
            <a:r>
              <a:rPr lang="en-US" sz="2400">
                <a:latin typeface="Century Gothic"/>
              </a:rPr>
              <a:t>3 of 8 variables related to personal and family values were significant in both countries – but no over-arching pattern identified</a:t>
            </a:r>
            <a:endParaRPr lang="en-US" sz="2400">
              <a:latin typeface="Century Gothic" panose="020B0502020202020204" pitchFamily="34" charset="0"/>
            </a:endParaRPr>
          </a:p>
          <a:p>
            <a:endParaRPr lang="en-US" sz="2400">
              <a:latin typeface="Century Gothic" panose="020B0502020202020204" pitchFamily="34" charset="0"/>
            </a:endParaRPr>
          </a:p>
          <a:p>
            <a:r>
              <a:rPr lang="en-US" sz="2400">
                <a:latin typeface="Century Gothic"/>
              </a:rPr>
              <a:t>Lower mean values relate to greater care for the environment, p=&lt;.05</a:t>
            </a:r>
          </a:p>
        </p:txBody>
      </p:sp>
      <p:graphicFrame>
        <p:nvGraphicFramePr>
          <p:cNvPr id="3" name="Chart 2">
            <a:extLst>
              <a:ext uri="{FF2B5EF4-FFF2-40B4-BE49-F238E27FC236}">
                <a16:creationId xmlns:a16="http://schemas.microsoft.com/office/drawing/2014/main" id="{26AE84CF-BE9E-6143-BD8C-031065DD51F8}"/>
              </a:ext>
            </a:extLst>
          </p:cNvPr>
          <p:cNvGraphicFramePr/>
          <p:nvPr>
            <p:extLst>
              <p:ext uri="{D42A27DB-BD31-4B8C-83A1-F6EECF244321}">
                <p14:modId xmlns:p14="http://schemas.microsoft.com/office/powerpoint/2010/main" val="732174540"/>
              </p:ext>
            </p:extLst>
          </p:nvPr>
        </p:nvGraphicFramePr>
        <p:xfrm>
          <a:off x="3866768" y="1158534"/>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58126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B100-6AF8-3D40-8076-D577EC49E9D2}"/>
              </a:ext>
            </a:extLst>
          </p:cNvPr>
          <p:cNvSpPr>
            <a:spLocks noGrp="1"/>
          </p:cNvSpPr>
          <p:nvPr>
            <p:ph type="title"/>
          </p:nvPr>
        </p:nvSpPr>
        <p:spPr>
          <a:xfrm>
            <a:off x="119742" y="5600"/>
            <a:ext cx="12072257" cy="1325563"/>
          </a:xfrm>
        </p:spPr>
        <p:txBody>
          <a:bodyPr>
            <a:normAutofit/>
          </a:bodyPr>
          <a:lstStyle/>
          <a:p>
            <a:r>
              <a:rPr lang="en-US" sz="3200" b="1">
                <a:latin typeface="Century Gothic" panose="020B0502020202020204" pitchFamily="34" charset="0"/>
              </a:rPr>
              <a:t>Summary of Findings</a:t>
            </a:r>
          </a:p>
        </p:txBody>
      </p:sp>
      <p:sp>
        <p:nvSpPr>
          <p:cNvPr id="7" name="TextBox 6">
            <a:extLst>
              <a:ext uri="{FF2B5EF4-FFF2-40B4-BE49-F238E27FC236}">
                <a16:creationId xmlns:a16="http://schemas.microsoft.com/office/drawing/2014/main" id="{1164A070-3DF0-5649-87EA-8CDECAE65DDA}"/>
              </a:ext>
            </a:extLst>
          </p:cNvPr>
          <p:cNvSpPr txBox="1"/>
          <p:nvPr/>
        </p:nvSpPr>
        <p:spPr>
          <a:xfrm>
            <a:off x="446314" y="1331163"/>
            <a:ext cx="11625943" cy="3785652"/>
          </a:xfrm>
          <a:prstGeom prst="rect">
            <a:avLst/>
          </a:prstGeom>
          <a:noFill/>
        </p:spPr>
        <p:txBody>
          <a:bodyPr wrap="square" lIns="91440" tIns="45720" rIns="91440" bIns="45720" rtlCol="0" anchor="t">
            <a:spAutoFit/>
          </a:bodyPr>
          <a:lstStyle/>
          <a:p>
            <a:pPr marL="457200" indent="-457200">
              <a:buFont typeface="+mj-lt"/>
              <a:buAutoNum type="arabicPeriod"/>
            </a:pPr>
            <a:r>
              <a:rPr lang="en-US" sz="2400">
                <a:latin typeface="Century Gothic" panose="020B0502020202020204" pitchFamily="34" charset="0"/>
              </a:rPr>
              <a:t>Immigrant parents may pass on their concern for the environment to their children. This could be related to neoliberal policy in origin countries.</a:t>
            </a:r>
          </a:p>
          <a:p>
            <a:pPr marL="457200" indent="-457200">
              <a:buAutoNum type="arabicPeriod"/>
            </a:pPr>
            <a:r>
              <a:rPr lang="en-US" sz="2400">
                <a:latin typeface="Century Gothic"/>
                <a:ea typeface="+mn-lt"/>
                <a:cs typeface="+mn-lt"/>
              </a:rPr>
              <a:t>Participants that reported a significant interest in politics, political activities and left leaning political views, were more likely to care for the environment in both countries. This suggests a relationship between politics and environmental support. </a:t>
            </a:r>
          </a:p>
          <a:p>
            <a:pPr marL="457200" indent="-457200">
              <a:buFont typeface="+mj-lt"/>
              <a:buAutoNum type="arabicPeriod"/>
            </a:pPr>
            <a:r>
              <a:rPr lang="en-US" sz="2400">
                <a:latin typeface="Century Gothic" panose="020B0502020202020204" pitchFamily="34" charset="0"/>
              </a:rPr>
              <a:t>Participants in both countries actively engage with and support environmental organizations but lack sincere trust in such groups.</a:t>
            </a:r>
          </a:p>
          <a:p>
            <a:pPr marL="457200" indent="-457200">
              <a:buFont typeface="+mj-lt"/>
              <a:buAutoNum type="arabicPeriod"/>
            </a:pPr>
            <a:r>
              <a:rPr lang="en-US" sz="2400">
                <a:latin typeface="Century Gothic" panose="020B0502020202020204" pitchFamily="34" charset="0"/>
              </a:rPr>
              <a:t>Respondents that favor caring for nature do not ponder the meaning of life or feel only one religion is critical. </a:t>
            </a:r>
          </a:p>
        </p:txBody>
      </p:sp>
    </p:spTree>
    <p:extLst>
      <p:ext uri="{BB962C8B-B14F-4D97-AF65-F5344CB8AC3E}">
        <p14:creationId xmlns:p14="http://schemas.microsoft.com/office/powerpoint/2010/main" val="2965920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B100-6AF8-3D40-8076-D577EC49E9D2}"/>
              </a:ext>
            </a:extLst>
          </p:cNvPr>
          <p:cNvSpPr>
            <a:spLocks noGrp="1"/>
          </p:cNvSpPr>
          <p:nvPr>
            <p:ph type="title"/>
          </p:nvPr>
        </p:nvSpPr>
        <p:spPr>
          <a:xfrm>
            <a:off x="119742" y="5600"/>
            <a:ext cx="12072257" cy="1325563"/>
          </a:xfrm>
        </p:spPr>
        <p:txBody>
          <a:bodyPr>
            <a:normAutofit/>
          </a:bodyPr>
          <a:lstStyle/>
          <a:p>
            <a:r>
              <a:rPr lang="en-US" sz="3200" b="1">
                <a:latin typeface="Century Gothic" panose="020B0502020202020204" pitchFamily="34" charset="0"/>
              </a:rPr>
              <a:t>Recommendations</a:t>
            </a:r>
          </a:p>
        </p:txBody>
      </p:sp>
      <p:sp>
        <p:nvSpPr>
          <p:cNvPr id="7" name="TextBox 6">
            <a:extLst>
              <a:ext uri="{FF2B5EF4-FFF2-40B4-BE49-F238E27FC236}">
                <a16:creationId xmlns:a16="http://schemas.microsoft.com/office/drawing/2014/main" id="{1164A070-3DF0-5649-87EA-8CDECAE65DDA}"/>
              </a:ext>
            </a:extLst>
          </p:cNvPr>
          <p:cNvSpPr txBox="1"/>
          <p:nvPr/>
        </p:nvSpPr>
        <p:spPr>
          <a:xfrm>
            <a:off x="446315" y="1331163"/>
            <a:ext cx="11346292" cy="5262979"/>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CA" sz="2400">
                <a:latin typeface="Century Gothic"/>
              </a:rPr>
              <a:t>Gender/sex and age would be helpful to investigate variables further.</a:t>
            </a:r>
          </a:p>
          <a:p>
            <a:pPr marL="342900" indent="-342900">
              <a:buFont typeface="Arial" panose="020B0604020202020204" pitchFamily="34" charset="0"/>
              <a:buChar char="•"/>
            </a:pPr>
            <a:r>
              <a:rPr lang="en-CA" sz="2400">
                <a:latin typeface="Century Gothic"/>
              </a:rPr>
              <a:t>More research is needed to investigate the link between immigration and care for the environment in origin countries impacted by neoliberal policy and actions.</a:t>
            </a:r>
          </a:p>
          <a:p>
            <a:pPr marL="342900" indent="-342900">
              <a:buFont typeface="Arial" panose="020B0604020202020204" pitchFamily="34" charset="0"/>
              <a:buChar char="•"/>
            </a:pPr>
            <a:r>
              <a:rPr lang="en-US" sz="2400">
                <a:latin typeface="Century Gothic"/>
              </a:rPr>
              <a:t>Survey rural and urban residents to understand how their personal beliefs align with the notion of caring for the environment.</a:t>
            </a:r>
          </a:p>
          <a:p>
            <a:pPr marL="342900" indent="-342900">
              <a:buFont typeface="Arial" panose="020B0604020202020204" pitchFamily="34" charset="0"/>
              <a:buChar char="•"/>
            </a:pPr>
            <a:r>
              <a:rPr lang="en-US" sz="2400">
                <a:latin typeface="Century Gothic"/>
              </a:rPr>
              <a:t>Researching occupation type may help indicate a connection between sector and environmental importance.</a:t>
            </a:r>
          </a:p>
          <a:p>
            <a:pPr marL="342900" indent="-342900">
              <a:buFont typeface="Arial" panose="020B0604020202020204" pitchFamily="34" charset="0"/>
              <a:buChar char="•"/>
            </a:pPr>
            <a:r>
              <a:rPr lang="en-US" sz="2400">
                <a:latin typeface="Century Gothic"/>
                <a:ea typeface="+mn-lt"/>
                <a:cs typeface="+mn-lt"/>
              </a:rPr>
              <a:t>Further study of the differences in political structure between Argentina and the U.S. is needed to determine why there is such a strong link between politics and environmental support in both countries yet, Argentina takes the lead in environmental care.</a:t>
            </a:r>
          </a:p>
          <a:p>
            <a:pPr marL="171450" indent="-171450">
              <a:buFont typeface="Arial,Sans-Serif" panose="020B0604020202020204" pitchFamily="34" charset="0"/>
              <a:buChar char="•"/>
            </a:pPr>
            <a:endParaRPr lang="en-US" sz="2400">
              <a:ea typeface="+mn-lt"/>
              <a:cs typeface="+mn-lt"/>
            </a:endParaRPr>
          </a:p>
          <a:p>
            <a:pPr marL="342900" indent="-342900">
              <a:buFont typeface="Arial" panose="020B0604020202020204" pitchFamily="34" charset="0"/>
              <a:buChar char="•"/>
            </a:pPr>
            <a:endParaRPr lang="en-US" sz="2400">
              <a:latin typeface="Century Gothic" panose="020B0502020202020204" pitchFamily="34" charset="0"/>
            </a:endParaRPr>
          </a:p>
        </p:txBody>
      </p:sp>
    </p:spTree>
    <p:extLst>
      <p:ext uri="{BB962C8B-B14F-4D97-AF65-F5344CB8AC3E}">
        <p14:creationId xmlns:p14="http://schemas.microsoft.com/office/powerpoint/2010/main" val="2282818180"/>
      </p:ext>
    </p:extLst>
  </p:cSld>
  <p:clrMapOvr>
    <a:masterClrMapping/>
  </p:clrMapOvr>
</p:sld>
</file>

<file path=ppt/theme/theme1.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286EAF1E4FEA048ADA525EA45CE4D15" ma:contentTypeVersion="4" ma:contentTypeDescription="Create a new document." ma:contentTypeScope="" ma:versionID="aa22a5085f8fc249c5363ba9ed39b9e3">
  <xsd:schema xmlns:xsd="http://www.w3.org/2001/XMLSchema" xmlns:xs="http://www.w3.org/2001/XMLSchema" xmlns:p="http://schemas.microsoft.com/office/2006/metadata/properties" xmlns:ns2="c1119690-bc8c-46d0-93b4-4ab7f67fc1b0" targetNamespace="http://schemas.microsoft.com/office/2006/metadata/properties" ma:root="true" ma:fieldsID="6f734e1141180ee2ea774a853fcac200" ns2:_="">
    <xsd:import namespace="c1119690-bc8c-46d0-93b4-4ab7f67fc1b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119690-bc8c-46d0-93b4-4ab7f67fc1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E35505-4FC7-464F-83C6-F6064D99A77C}">
  <ds:schemaRefs>
    <ds:schemaRef ds:uri="http://schemas.microsoft.com/sharepoint/v3/contenttype/forms"/>
  </ds:schemaRefs>
</ds:datastoreItem>
</file>

<file path=customXml/itemProps2.xml><?xml version="1.0" encoding="utf-8"?>
<ds:datastoreItem xmlns:ds="http://schemas.openxmlformats.org/officeDocument/2006/customXml" ds:itemID="{DAB877BB-FE29-4598-84FB-D280641B1E29}">
  <ds:schemaRefs>
    <ds:schemaRef ds:uri="c1119690-bc8c-46d0-93b4-4ab7f67fc1b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64B8C7F-2351-4201-97BD-F41ED5F18725}">
  <ds:schemaRefs>
    <ds:schemaRef ds:uri="c1119690-bc8c-46d0-93b4-4ab7f67fc1b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3607</Words>
  <Application>Microsoft Office PowerPoint</Application>
  <PresentationFormat>Widescreen</PresentationFormat>
  <Paragraphs>209</Paragraphs>
  <Slides>13</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Arial,Sans-Serif</vt:lpstr>
      <vt:lpstr>Calibri</vt:lpstr>
      <vt:lpstr>Calibri Light</vt:lpstr>
      <vt:lpstr>Century Gothic</vt:lpstr>
      <vt:lpstr>Segoe UI</vt:lpstr>
      <vt:lpstr>Times New Roman</vt:lpstr>
      <vt:lpstr>Office Theme</vt:lpstr>
      <vt:lpstr>ENVIRONMENTAL PERSPECTIVES: ARGENTINA &amp; THE UNITED STATES</vt:lpstr>
      <vt:lpstr>Overview</vt:lpstr>
      <vt:lpstr>Caring for Nature and Life Resources</vt:lpstr>
      <vt:lpstr>Environment</vt:lpstr>
      <vt:lpstr>POLITICS: Political Activities</vt:lpstr>
      <vt:lpstr>POLITICS: Political Interest</vt:lpstr>
      <vt:lpstr>POLITICS: Political Views</vt:lpstr>
      <vt:lpstr>Economy</vt:lpstr>
      <vt:lpstr>Science &amp; Technology</vt:lpstr>
      <vt:lpstr>Religion and Life Purpose</vt:lpstr>
      <vt:lpstr>Personal and Family Values</vt:lpstr>
      <vt:lpstr>Summary of Findings</vt:lpstr>
      <vt:lpstr>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 Meave Jr.</cp:lastModifiedBy>
  <cp:revision>2</cp:revision>
  <dcterms:created xsi:type="dcterms:W3CDTF">2021-04-13T00:11:05Z</dcterms:created>
  <dcterms:modified xsi:type="dcterms:W3CDTF">2021-07-09T00:44:21Z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0x010100D286EAF1E4FEA048ADA525EA45CE4D15</vt:lpwstr>
  </property>
</Properties>
</file>